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3"/>
  </p:notesMasterIdLst>
  <p:sldIdLst>
    <p:sldId id="257" r:id="rId2"/>
    <p:sldId id="263" r:id="rId3"/>
    <p:sldId id="299" r:id="rId4"/>
    <p:sldId id="277" r:id="rId5"/>
    <p:sldId id="297" r:id="rId6"/>
    <p:sldId id="300" r:id="rId7"/>
    <p:sldId id="301" r:id="rId8"/>
    <p:sldId id="302" r:id="rId9"/>
    <p:sldId id="303" r:id="rId10"/>
    <p:sldId id="304" r:id="rId11"/>
    <p:sldId id="305" r:id="rId12"/>
    <p:sldId id="306" r:id="rId13"/>
    <p:sldId id="307" r:id="rId14"/>
    <p:sldId id="308" r:id="rId15"/>
    <p:sldId id="314" r:id="rId16"/>
    <p:sldId id="309" r:id="rId17"/>
    <p:sldId id="310" r:id="rId18"/>
    <p:sldId id="311" r:id="rId19"/>
    <p:sldId id="312" r:id="rId20"/>
    <p:sldId id="313" r:id="rId21"/>
    <p:sldId id="290" r:id="rId22"/>
  </p:sldIdLst>
  <p:sldSz cx="12192000" cy="6858000"/>
  <p:notesSz cx="6858000" cy="9144000"/>
  <p:embeddedFontLst>
    <p:embeddedFont>
      <p:font typeface="Arvo" panose="020B060402020202020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Gill Sans"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hJHr6U9nSFIC9oApc9HoTHGao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34" autoAdjust="0"/>
  </p:normalViewPr>
  <p:slideViewPr>
    <p:cSldViewPr snapToGrid="0">
      <p:cViewPr varScale="1">
        <p:scale>
          <a:sx n="67" d="100"/>
          <a:sy n="67" d="100"/>
        </p:scale>
        <p:origin x="1267" y="5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Explain what each is</a:t>
            </a: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1061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2333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7080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4582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3779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5866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6807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0186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5210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6698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44" name="Google Shape;2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Explain what each is</a:t>
            </a: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728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97" name="Google Shape;49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4" name="Google Shape;2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4639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1264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600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7180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4365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4" name="Google Shape;42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1851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5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5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47"/>
          <p:cNvSpPr/>
          <p:nvPr/>
        </p:nvSpPr>
        <p:spPr>
          <a:xfrm>
            <a:off x="8565212" y="61647"/>
            <a:ext cx="1061285" cy="387787"/>
          </a:xfrm>
          <a:prstGeom prst="triangle">
            <a:avLst>
              <a:gd name="adj" fmla="val 32425"/>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1" name="Google Shape;31;p47"/>
          <p:cNvSpPr/>
          <p:nvPr/>
        </p:nvSpPr>
        <p:spPr>
          <a:xfrm rot="10800000" flipH="1">
            <a:off x="10" y="-127000"/>
            <a:ext cx="7396943" cy="1981193"/>
          </a:xfrm>
          <a:prstGeom prst="rect">
            <a:avLst/>
          </a:prstGeom>
          <a:solidFill>
            <a:srgbClr val="5FA6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2" name="Google Shape;32;p47"/>
          <p:cNvSpPr/>
          <p:nvPr/>
        </p:nvSpPr>
        <p:spPr>
          <a:xfrm rot="10800000" flipH="1">
            <a:off x="7389473" y="-126993"/>
            <a:ext cx="1806660" cy="1981193"/>
          </a:xfrm>
          <a:prstGeom prst="rtTriangle">
            <a:avLst/>
          </a:prstGeom>
          <a:solidFill>
            <a:srgbClr val="5FA6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3" name="Google Shape;33;p47"/>
          <p:cNvSpPr/>
          <p:nvPr/>
        </p:nvSpPr>
        <p:spPr>
          <a:xfrm rot="10800000" flipH="1">
            <a:off x="0" y="441646"/>
            <a:ext cx="8580530" cy="1151933"/>
          </a:xfrm>
          <a:prstGeom prst="rect">
            <a:avLst/>
          </a:prstGeom>
          <a:solidFill>
            <a:srgbClr val="082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4" name="Google Shape;34;p47"/>
          <p:cNvSpPr/>
          <p:nvPr/>
        </p:nvSpPr>
        <p:spPr>
          <a:xfrm rot="10800000" flipH="1">
            <a:off x="8576147" y="441647"/>
            <a:ext cx="1050454" cy="1151933"/>
          </a:xfrm>
          <a:prstGeom prst="rtTriangle">
            <a:avLst/>
          </a:prstGeom>
          <a:solidFill>
            <a:srgbClr val="082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5" name="Google Shape;35;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ix Content">
  <p:cSld name="Six Content">
    <p:spTree>
      <p:nvGrpSpPr>
        <p:cNvPr id="1" name="Shape 36"/>
        <p:cNvGrpSpPr/>
        <p:nvPr/>
      </p:nvGrpSpPr>
      <p:grpSpPr>
        <a:xfrm>
          <a:off x="0" y="0"/>
          <a:ext cx="0" cy="0"/>
          <a:chOff x="0" y="0"/>
          <a:chExt cx="0" cy="0"/>
        </a:xfrm>
      </p:grpSpPr>
      <p:sp>
        <p:nvSpPr>
          <p:cNvPr id="37" name="Google Shape;37;p4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 name="Google Shape;38;p48"/>
          <p:cNvSpPr txBox="1">
            <a:spLocks noGrp="1"/>
          </p:cNvSpPr>
          <p:nvPr>
            <p:ph type="body" idx="1"/>
          </p:nvPr>
        </p:nvSpPr>
        <p:spPr>
          <a:xfrm>
            <a:off x="8530301" y="1690689"/>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body" idx="3"/>
          </p:nvPr>
        </p:nvSpPr>
        <p:spPr>
          <a:xfrm>
            <a:off x="4888689" y="170282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Gill Sans"/>
              <a:buNone/>
              <a:defRPr>
                <a:solidFill>
                  <a:schemeClr val="lt1"/>
                </a:solidFill>
              </a:defRPr>
            </a:lvl1pPr>
            <a:lvl2pPr lvl="1" algn="l">
              <a:lnSpc>
                <a:spcPct val="100000"/>
              </a:lnSpc>
              <a:spcBef>
                <a:spcPts val="0"/>
              </a:spcBef>
              <a:spcAft>
                <a:spcPts val="0"/>
              </a:spcAft>
              <a:buClr>
                <a:schemeClr val="dk2"/>
              </a:buClr>
              <a:buSzPts val="1400"/>
              <a:buNone/>
              <a:defRPr/>
            </a:lvl2pPr>
            <a:lvl3pPr lvl="2" algn="l">
              <a:lnSpc>
                <a:spcPct val="100000"/>
              </a:lnSpc>
              <a:spcBef>
                <a:spcPts val="0"/>
              </a:spcBef>
              <a:spcAft>
                <a:spcPts val="0"/>
              </a:spcAft>
              <a:buClr>
                <a:schemeClr val="dk2"/>
              </a:buClr>
              <a:buSzPts val="1400"/>
              <a:buNone/>
              <a:defRPr/>
            </a:lvl3pPr>
            <a:lvl4pPr lvl="3" algn="l">
              <a:lnSpc>
                <a:spcPct val="100000"/>
              </a:lnSpc>
              <a:spcBef>
                <a:spcPts val="0"/>
              </a:spcBef>
              <a:spcAft>
                <a:spcPts val="0"/>
              </a:spcAft>
              <a:buClr>
                <a:schemeClr val="dk2"/>
              </a:buClr>
              <a:buSzPts val="1400"/>
              <a:buNone/>
              <a:defRPr/>
            </a:lvl4pPr>
            <a:lvl5pPr lvl="4" algn="l">
              <a:lnSpc>
                <a:spcPct val="100000"/>
              </a:lnSpc>
              <a:spcBef>
                <a:spcPts val="0"/>
              </a:spcBef>
              <a:spcAft>
                <a:spcPts val="0"/>
              </a:spcAft>
              <a:buClr>
                <a:schemeClr val="dk2"/>
              </a:buClr>
              <a:buSzPts val="1400"/>
              <a:buNone/>
              <a:defRPr/>
            </a:lvl5pPr>
            <a:lvl6pPr lvl="5" algn="l">
              <a:lnSpc>
                <a:spcPct val="100000"/>
              </a:lnSpc>
              <a:spcBef>
                <a:spcPts val="0"/>
              </a:spcBef>
              <a:spcAft>
                <a:spcPts val="0"/>
              </a:spcAft>
              <a:buClr>
                <a:schemeClr val="dk2"/>
              </a:buClr>
              <a:buSzPts val="1400"/>
              <a:buNone/>
              <a:defRPr/>
            </a:lvl6pPr>
            <a:lvl7pPr lvl="6" algn="l">
              <a:lnSpc>
                <a:spcPct val="100000"/>
              </a:lnSpc>
              <a:spcBef>
                <a:spcPts val="0"/>
              </a:spcBef>
              <a:spcAft>
                <a:spcPts val="0"/>
              </a:spcAft>
              <a:buClr>
                <a:schemeClr val="dk2"/>
              </a:buClr>
              <a:buSzPts val="1400"/>
              <a:buNone/>
              <a:defRPr/>
            </a:lvl7pPr>
            <a:lvl8pPr lvl="7" algn="l">
              <a:lnSpc>
                <a:spcPct val="100000"/>
              </a:lnSpc>
              <a:spcBef>
                <a:spcPts val="0"/>
              </a:spcBef>
              <a:spcAft>
                <a:spcPts val="0"/>
              </a:spcAft>
              <a:buClr>
                <a:schemeClr val="dk2"/>
              </a:buClr>
              <a:buSzPts val="1400"/>
              <a:buNone/>
              <a:defRPr/>
            </a:lvl8pPr>
            <a:lvl9pPr lvl="8" algn="l">
              <a:lnSpc>
                <a:spcPct val="100000"/>
              </a:lnSpc>
              <a:spcBef>
                <a:spcPts val="0"/>
              </a:spcBef>
              <a:spcAft>
                <a:spcPts val="0"/>
              </a:spcAft>
              <a:buClr>
                <a:schemeClr val="dk2"/>
              </a:buClr>
              <a:buSzPts val="1400"/>
              <a:buNone/>
              <a:defRPr/>
            </a:lvl9pPr>
          </a:lstStyle>
          <a:p>
            <a:endParaRPr/>
          </a:p>
        </p:txBody>
      </p:sp>
      <p:sp>
        <p:nvSpPr>
          <p:cNvPr id="41" name="Google Shape;41;p48"/>
          <p:cNvSpPr txBox="1">
            <a:spLocks noGrp="1"/>
          </p:cNvSpPr>
          <p:nvPr>
            <p:ph type="body" idx="4"/>
          </p:nvPr>
        </p:nvSpPr>
        <p:spPr>
          <a:xfrm>
            <a:off x="1337076" y="170282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8"/>
          <p:cNvSpPr txBox="1">
            <a:spLocks noGrp="1"/>
          </p:cNvSpPr>
          <p:nvPr>
            <p:ph type="dt" idx="10"/>
          </p:nvPr>
        </p:nvSpPr>
        <p:spPr>
          <a:xfrm>
            <a:off x="838200" y="617490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D94"/>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3" name="Google Shape;43;p48"/>
          <p:cNvSpPr txBox="1">
            <a:spLocks noGrp="1"/>
          </p:cNvSpPr>
          <p:nvPr>
            <p:ph type="ftr" idx="11"/>
          </p:nvPr>
        </p:nvSpPr>
        <p:spPr>
          <a:xfrm>
            <a:off x="4038600" y="617490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D94"/>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4" name="Google Shape;44;p48"/>
          <p:cNvSpPr txBox="1">
            <a:spLocks noGrp="1"/>
          </p:cNvSpPr>
          <p:nvPr>
            <p:ph type="body" idx="5"/>
          </p:nvPr>
        </p:nvSpPr>
        <p:spPr>
          <a:xfrm>
            <a:off x="8530301" y="384945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8"/>
          <p:cNvSpPr txBox="1">
            <a:spLocks noGrp="1"/>
          </p:cNvSpPr>
          <p:nvPr>
            <p:ph type="body" idx="6"/>
          </p:nvPr>
        </p:nvSpPr>
        <p:spPr>
          <a:xfrm>
            <a:off x="4888689" y="384945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8"/>
          <p:cNvSpPr txBox="1">
            <a:spLocks noGrp="1"/>
          </p:cNvSpPr>
          <p:nvPr>
            <p:ph type="body" idx="7"/>
          </p:nvPr>
        </p:nvSpPr>
        <p:spPr>
          <a:xfrm>
            <a:off x="1337076" y="384945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8"/>
          <p:cNvSpPr>
            <a:spLocks noGrp="1"/>
          </p:cNvSpPr>
          <p:nvPr>
            <p:ph type="pic" idx="8"/>
          </p:nvPr>
        </p:nvSpPr>
        <p:spPr>
          <a:xfrm>
            <a:off x="947634" y="1679576"/>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48"/>
          <p:cNvSpPr>
            <a:spLocks noGrp="1"/>
          </p:cNvSpPr>
          <p:nvPr>
            <p:ph type="pic" idx="9"/>
          </p:nvPr>
        </p:nvSpPr>
        <p:spPr>
          <a:xfrm>
            <a:off x="4499246" y="1679576"/>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Google Shape;49;p48"/>
          <p:cNvSpPr>
            <a:spLocks noGrp="1"/>
          </p:cNvSpPr>
          <p:nvPr>
            <p:ph type="pic" idx="13"/>
          </p:nvPr>
        </p:nvSpPr>
        <p:spPr>
          <a:xfrm>
            <a:off x="8126282" y="1679576"/>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 name="Google Shape;50;p48"/>
          <p:cNvSpPr>
            <a:spLocks noGrp="1"/>
          </p:cNvSpPr>
          <p:nvPr>
            <p:ph type="pic" idx="14"/>
          </p:nvPr>
        </p:nvSpPr>
        <p:spPr>
          <a:xfrm>
            <a:off x="947634" y="3792079"/>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 name="Google Shape;51;p48"/>
          <p:cNvSpPr>
            <a:spLocks noGrp="1"/>
          </p:cNvSpPr>
          <p:nvPr>
            <p:ph type="pic" idx="15"/>
          </p:nvPr>
        </p:nvSpPr>
        <p:spPr>
          <a:xfrm>
            <a:off x="4499246" y="3792079"/>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 name="Google Shape;52;p48"/>
          <p:cNvSpPr>
            <a:spLocks noGrp="1"/>
          </p:cNvSpPr>
          <p:nvPr>
            <p:ph type="pic" idx="16"/>
          </p:nvPr>
        </p:nvSpPr>
        <p:spPr>
          <a:xfrm>
            <a:off x="8126282" y="3792079"/>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C8D94"/>
              </a:buClr>
              <a:buSzPts val="2400"/>
              <a:buNone/>
              <a:defRPr sz="2400">
                <a:solidFill>
                  <a:srgbClr val="8C8D94"/>
                </a:solidFill>
              </a:defRPr>
            </a:lvl1pPr>
            <a:lvl2pPr marL="914400" lvl="1" indent="-228600" algn="l">
              <a:lnSpc>
                <a:spcPct val="90000"/>
              </a:lnSpc>
              <a:spcBef>
                <a:spcPts val="500"/>
              </a:spcBef>
              <a:spcAft>
                <a:spcPts val="0"/>
              </a:spcAft>
              <a:buClr>
                <a:srgbClr val="8C8D94"/>
              </a:buClr>
              <a:buSzPts val="2000"/>
              <a:buNone/>
              <a:defRPr sz="2000">
                <a:solidFill>
                  <a:srgbClr val="8C8D94"/>
                </a:solidFill>
              </a:defRPr>
            </a:lvl2pPr>
            <a:lvl3pPr marL="1371600" lvl="2" indent="-228600" algn="l">
              <a:lnSpc>
                <a:spcPct val="90000"/>
              </a:lnSpc>
              <a:spcBef>
                <a:spcPts val="500"/>
              </a:spcBef>
              <a:spcAft>
                <a:spcPts val="0"/>
              </a:spcAft>
              <a:buClr>
                <a:srgbClr val="8C8D94"/>
              </a:buClr>
              <a:buSzPts val="1800"/>
              <a:buNone/>
              <a:defRPr sz="1800">
                <a:solidFill>
                  <a:srgbClr val="8C8D94"/>
                </a:solidFill>
              </a:defRPr>
            </a:lvl3pPr>
            <a:lvl4pPr marL="1828800" lvl="3" indent="-228600" algn="l">
              <a:lnSpc>
                <a:spcPct val="90000"/>
              </a:lnSpc>
              <a:spcBef>
                <a:spcPts val="500"/>
              </a:spcBef>
              <a:spcAft>
                <a:spcPts val="0"/>
              </a:spcAft>
              <a:buClr>
                <a:srgbClr val="8C8D94"/>
              </a:buClr>
              <a:buSzPts val="1600"/>
              <a:buNone/>
              <a:defRPr sz="1600">
                <a:solidFill>
                  <a:srgbClr val="8C8D94"/>
                </a:solidFill>
              </a:defRPr>
            </a:lvl4pPr>
            <a:lvl5pPr marL="2286000" lvl="4" indent="-228600" algn="l">
              <a:lnSpc>
                <a:spcPct val="90000"/>
              </a:lnSpc>
              <a:spcBef>
                <a:spcPts val="500"/>
              </a:spcBef>
              <a:spcAft>
                <a:spcPts val="0"/>
              </a:spcAft>
              <a:buClr>
                <a:srgbClr val="8C8D94"/>
              </a:buClr>
              <a:buSzPts val="1600"/>
              <a:buNone/>
              <a:defRPr sz="1600">
                <a:solidFill>
                  <a:srgbClr val="8C8D94"/>
                </a:solidFill>
              </a:defRPr>
            </a:lvl5pPr>
            <a:lvl6pPr marL="2743200" lvl="5" indent="-228600" algn="l">
              <a:lnSpc>
                <a:spcPct val="90000"/>
              </a:lnSpc>
              <a:spcBef>
                <a:spcPts val="500"/>
              </a:spcBef>
              <a:spcAft>
                <a:spcPts val="0"/>
              </a:spcAft>
              <a:buClr>
                <a:srgbClr val="8C8D94"/>
              </a:buClr>
              <a:buSzPts val="1600"/>
              <a:buNone/>
              <a:defRPr sz="1600">
                <a:solidFill>
                  <a:srgbClr val="8C8D94"/>
                </a:solidFill>
              </a:defRPr>
            </a:lvl6pPr>
            <a:lvl7pPr marL="3200400" lvl="6" indent="-228600" algn="l">
              <a:lnSpc>
                <a:spcPct val="90000"/>
              </a:lnSpc>
              <a:spcBef>
                <a:spcPts val="500"/>
              </a:spcBef>
              <a:spcAft>
                <a:spcPts val="0"/>
              </a:spcAft>
              <a:buClr>
                <a:srgbClr val="8C8D94"/>
              </a:buClr>
              <a:buSzPts val="1600"/>
              <a:buNone/>
              <a:defRPr sz="1600">
                <a:solidFill>
                  <a:srgbClr val="8C8D94"/>
                </a:solidFill>
              </a:defRPr>
            </a:lvl7pPr>
            <a:lvl8pPr marL="3657600" lvl="7" indent="-228600" algn="l">
              <a:lnSpc>
                <a:spcPct val="90000"/>
              </a:lnSpc>
              <a:spcBef>
                <a:spcPts val="500"/>
              </a:spcBef>
              <a:spcAft>
                <a:spcPts val="0"/>
              </a:spcAft>
              <a:buClr>
                <a:srgbClr val="8C8D94"/>
              </a:buClr>
              <a:buSzPts val="1600"/>
              <a:buNone/>
              <a:defRPr sz="1600">
                <a:solidFill>
                  <a:srgbClr val="8C8D94"/>
                </a:solidFill>
              </a:defRPr>
            </a:lvl8pPr>
            <a:lvl9pPr marL="4114800" lvl="8" indent="-228600" algn="l">
              <a:lnSpc>
                <a:spcPct val="90000"/>
              </a:lnSpc>
              <a:spcBef>
                <a:spcPts val="500"/>
              </a:spcBef>
              <a:spcAft>
                <a:spcPts val="0"/>
              </a:spcAft>
              <a:buClr>
                <a:srgbClr val="8C8D94"/>
              </a:buClr>
              <a:buSzPts val="1600"/>
              <a:buNone/>
              <a:defRPr sz="1600">
                <a:solidFill>
                  <a:srgbClr val="8C8D94"/>
                </a:solidFill>
              </a:defRPr>
            </a:lvl9pPr>
          </a:lstStyle>
          <a:p>
            <a:endParaRPr/>
          </a:p>
        </p:txBody>
      </p:sp>
      <p:sp>
        <p:nvSpPr>
          <p:cNvPr id="56" name="Google Shape;56;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6"/>
        <p:cNvGrpSpPr/>
        <p:nvPr/>
      </p:nvGrpSpPr>
      <p:grpSpPr>
        <a:xfrm>
          <a:off x="0" y="0"/>
          <a:ext cx="0" cy="0"/>
          <a:chOff x="0" y="0"/>
          <a:chExt cx="0" cy="0"/>
        </a:xfrm>
      </p:grpSpPr>
      <p:sp>
        <p:nvSpPr>
          <p:cNvPr id="67" name="Google Shape;67;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5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5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5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5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5" name="Google Shape;85;p5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Avenir"/>
              <a:buNone/>
              <a:defRPr sz="4400" b="1" i="0" u="none" strike="noStrike" cap="none">
                <a:solidFill>
                  <a:schemeClr val="dk2"/>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 name="Google Shape;11;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C8D9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C8D9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mdboscoc.org/pit-coun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 descr="A picture containing person, building, ware, person&#10;&#10;Description automatically generated"/>
          <p:cNvPicPr preferRelativeResize="0"/>
          <p:nvPr/>
        </p:nvPicPr>
        <p:blipFill rotWithShape="1">
          <a:blip r:embed="rId3">
            <a:alphaModFix/>
          </a:blip>
          <a:srcRect t="5969" b="17155"/>
          <a:stretch/>
        </p:blipFill>
        <p:spPr>
          <a:xfrm>
            <a:off x="0" y="0"/>
            <a:ext cx="12192000" cy="6858000"/>
          </a:xfrm>
          <a:prstGeom prst="rect">
            <a:avLst/>
          </a:prstGeom>
          <a:noFill/>
          <a:ln>
            <a:noFill/>
          </a:ln>
        </p:spPr>
      </p:pic>
      <p:sp>
        <p:nvSpPr>
          <p:cNvPr id="199" name="Google Shape;199;p1"/>
          <p:cNvSpPr txBox="1"/>
          <p:nvPr/>
        </p:nvSpPr>
        <p:spPr>
          <a:xfrm>
            <a:off x="7879747" y="3069772"/>
            <a:ext cx="4383464" cy="115045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3600"/>
              <a:buFont typeface="Gill Sans"/>
              <a:buNone/>
            </a:pPr>
            <a:r>
              <a:rPr lang="en-US" sz="3200" b="1" i="0" u="none" strike="noStrike" cap="none" dirty="0">
                <a:solidFill>
                  <a:schemeClr val="accent2"/>
                </a:solidFill>
                <a:latin typeface="Calibri" panose="020F0502020204030204" pitchFamily="34" charset="0"/>
                <a:ea typeface="Verdana"/>
                <a:cs typeface="Calibri" panose="020F0502020204030204" pitchFamily="34" charset="0"/>
                <a:sym typeface="Verdana"/>
              </a:rPr>
              <a:t> </a:t>
            </a:r>
          </a:p>
          <a:p>
            <a:pPr marL="0" marR="0" lvl="0" indent="0" algn="ctr" rtl="0">
              <a:lnSpc>
                <a:spcPct val="100000"/>
              </a:lnSpc>
              <a:spcBef>
                <a:spcPts val="0"/>
              </a:spcBef>
              <a:spcAft>
                <a:spcPts val="0"/>
              </a:spcAft>
              <a:buClr>
                <a:schemeClr val="lt1"/>
              </a:buClr>
              <a:buSzPts val="3600"/>
              <a:buFont typeface="Gill Sans"/>
              <a:buNone/>
            </a:pPr>
            <a:r>
              <a:rPr lang="en-US" sz="3200" b="1" i="0" u="none" strike="noStrike" cap="none" dirty="0">
                <a:solidFill>
                  <a:schemeClr val="accent2"/>
                </a:solidFill>
                <a:latin typeface="Calibri" panose="020F0502020204030204" pitchFamily="34" charset="0"/>
                <a:ea typeface="Verdana"/>
                <a:cs typeface="Calibri" panose="020F0502020204030204" pitchFamily="34" charset="0"/>
                <a:sym typeface="Verdana"/>
              </a:rPr>
              <a:t>POINT IN TIME COUNT </a:t>
            </a:r>
            <a:r>
              <a:rPr lang="en-US" sz="3200" b="1" dirty="0">
                <a:solidFill>
                  <a:schemeClr val="accent2"/>
                </a:solidFill>
                <a:latin typeface="Calibri" panose="020F0502020204030204" pitchFamily="34" charset="0"/>
                <a:ea typeface="Verdana"/>
                <a:cs typeface="Calibri" panose="020F0502020204030204" pitchFamily="34" charset="0"/>
                <a:sym typeface="Verdana"/>
              </a:rPr>
              <a:t>UNSHELTERED SURVEY</a:t>
            </a:r>
            <a:endParaRPr sz="1000" b="1" i="0" u="none" strike="noStrike" cap="none" dirty="0">
              <a:solidFill>
                <a:schemeClr val="accent2"/>
              </a:solidFill>
              <a:latin typeface="Calibri" panose="020F0502020204030204" pitchFamily="34" charset="0"/>
              <a:ea typeface="Verdana"/>
              <a:cs typeface="Calibri" panose="020F0502020204030204" pitchFamily="34" charset="0"/>
              <a:sym typeface="Verdana"/>
            </a:endParaRPr>
          </a:p>
        </p:txBody>
      </p:sp>
      <p:pic>
        <p:nvPicPr>
          <p:cNvPr id="200" name="Google Shape;200;p1" descr="A close up of a logo&#10;&#10;Description automatically generated"/>
          <p:cNvPicPr preferRelativeResize="0"/>
          <p:nvPr/>
        </p:nvPicPr>
        <p:blipFill rotWithShape="1">
          <a:blip r:embed="rId4">
            <a:alphaModFix/>
          </a:blip>
          <a:srcRect t="32961" b="35384"/>
          <a:stretch/>
        </p:blipFill>
        <p:spPr>
          <a:xfrm>
            <a:off x="8002643" y="5461000"/>
            <a:ext cx="4066460" cy="1287175"/>
          </a:xfrm>
          <a:prstGeom prst="rect">
            <a:avLst/>
          </a:prstGeom>
          <a:noFill/>
          <a:ln>
            <a:noFill/>
          </a:ln>
        </p:spPr>
      </p:pic>
      <p:sp>
        <p:nvSpPr>
          <p:cNvPr id="201" name="Google Shape;201;p1"/>
          <p:cNvSpPr/>
          <p:nvPr/>
        </p:nvSpPr>
        <p:spPr>
          <a:xfrm>
            <a:off x="0" y="0"/>
            <a:ext cx="7879747" cy="6858000"/>
          </a:xfrm>
          <a:prstGeom prst="rect">
            <a:avLst/>
          </a:prstGeom>
          <a:solidFill>
            <a:srgbClr val="30324B">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2617470" y="4930185"/>
            <a:ext cx="8736330" cy="1562690"/>
          </a:xfrm>
          <a:prstGeom prst="rect">
            <a:avLst/>
          </a:prstGeom>
          <a:noFill/>
          <a:ln>
            <a:noFill/>
          </a:ln>
        </p:spPr>
        <p:txBody>
          <a:bodyPr spcFirstLastPara="1" wrap="square" lIns="91425" tIns="45700" rIns="91425" bIns="45700" anchor="t" anchorCtr="0">
            <a:normAutofit/>
          </a:bodyPr>
          <a:lstStyle/>
          <a:p>
            <a:pPr marL="457200" lvl="0" indent="-218440" algn="l" rtl="0">
              <a:lnSpc>
                <a:spcPct val="70000"/>
              </a:lnSpc>
              <a:spcBef>
                <a:spcPts val="1000"/>
              </a:spcBef>
              <a:spcAft>
                <a:spcPts val="0"/>
              </a:spcAft>
              <a:buSzPts val="1960"/>
              <a:buNone/>
            </a:pPr>
            <a:r>
              <a:rPr lang="en-US" sz="1960" dirty="0"/>
              <a:t> </a:t>
            </a:r>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mtClean="0"/>
              <a:t>10</a:t>
            </a:fld>
            <a:endParaRPr dirty="0"/>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pic>
        <p:nvPicPr>
          <p:cNvPr id="3" name="Picture 2">
            <a:extLst>
              <a:ext uri="{FF2B5EF4-FFF2-40B4-BE49-F238E27FC236}">
                <a16:creationId xmlns:a16="http://schemas.microsoft.com/office/drawing/2014/main" id="{F577FDFA-5507-4E54-9D8E-CFEAFBA1039F}"/>
              </a:ext>
            </a:extLst>
          </p:cNvPr>
          <p:cNvPicPr>
            <a:picLocks noChangeAspect="1"/>
          </p:cNvPicPr>
          <p:nvPr/>
        </p:nvPicPr>
        <p:blipFill>
          <a:blip r:embed="rId4"/>
          <a:stretch>
            <a:fillRect/>
          </a:stretch>
        </p:blipFill>
        <p:spPr>
          <a:xfrm>
            <a:off x="1800964" y="2024520"/>
            <a:ext cx="8117631" cy="2343233"/>
          </a:xfrm>
          <a:prstGeom prst="rect">
            <a:avLst/>
          </a:prstGeom>
          <a:ln w="19050">
            <a:solidFill>
              <a:schemeClr val="accent3">
                <a:lumMod val="50000"/>
              </a:schemeClr>
            </a:solidFill>
          </a:ln>
        </p:spPr>
      </p:pic>
      <p:sp>
        <p:nvSpPr>
          <p:cNvPr id="4" name="TextBox 3">
            <a:extLst>
              <a:ext uri="{FF2B5EF4-FFF2-40B4-BE49-F238E27FC236}">
                <a16:creationId xmlns:a16="http://schemas.microsoft.com/office/drawing/2014/main" id="{D37A00C3-0560-4E17-A37D-EFE16A3B7F22}"/>
              </a:ext>
            </a:extLst>
          </p:cNvPr>
          <p:cNvSpPr txBox="1"/>
          <p:nvPr/>
        </p:nvSpPr>
        <p:spPr>
          <a:xfrm>
            <a:off x="1714500" y="4553883"/>
            <a:ext cx="9224010" cy="1938992"/>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Unsheltered Verification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Asked to ensure that the client was sleeping in an unsheltered location on the night of January 26, 2022 and eligible to complete the survey.  If the individual was NOT sleeping in an unsheltered location on the 26</a:t>
            </a:r>
            <a:r>
              <a:rPr lang="en-US" sz="2400" baseline="30000" dirty="0">
                <a:latin typeface="Calibri" panose="020F0502020204030204" pitchFamily="34" charset="0"/>
                <a:cs typeface="Calibri" panose="020F0502020204030204" pitchFamily="34" charset="0"/>
              </a:rPr>
              <a:t>th</a:t>
            </a:r>
            <a:r>
              <a:rPr lang="en-US" sz="2400" dirty="0">
                <a:latin typeface="Calibri" panose="020F0502020204030204" pitchFamily="34" charset="0"/>
                <a:cs typeface="Calibri" panose="020F0502020204030204" pitchFamily="34" charset="0"/>
              </a:rPr>
              <a:t>, you may end the survey at this time.</a:t>
            </a:r>
            <a:endParaRPr lang="en-US" sz="2400" b="1" dirty="0">
              <a:latin typeface="Calibri" panose="020F0502020204030204" pitchFamily="34" charset="0"/>
              <a:cs typeface="Calibri" panose="020F0502020204030204" pitchFamily="34" charset="0"/>
            </a:endParaRPr>
          </a:p>
        </p:txBody>
      </p:sp>
      <p:sp>
        <p:nvSpPr>
          <p:cNvPr id="15" name="Google Shape;428;p60">
            <a:extLst>
              <a:ext uri="{FF2B5EF4-FFF2-40B4-BE49-F238E27FC236}">
                <a16:creationId xmlns:a16="http://schemas.microsoft.com/office/drawing/2014/main" id="{C67F42B0-CC22-463E-A99E-AAC477E2C931}"/>
              </a:ext>
            </a:extLst>
          </p:cNvPr>
          <p:cNvSpPr txBox="1">
            <a:spLocks noGrp="1"/>
          </p:cNvSpPr>
          <p:nvPr>
            <p:ph type="title"/>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 Review </a:t>
            </a:r>
            <a:endParaRPr dirty="0"/>
          </a:p>
        </p:txBody>
      </p:sp>
    </p:spTree>
    <p:extLst>
      <p:ext uri="{BB962C8B-B14F-4D97-AF65-F5344CB8AC3E}">
        <p14:creationId xmlns:p14="http://schemas.microsoft.com/office/powerpoint/2010/main" val="3572036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5274340" y="2155862"/>
            <a:ext cx="6079460" cy="4186928"/>
          </a:xfrm>
          <a:prstGeom prst="rect">
            <a:avLst/>
          </a:prstGeom>
          <a:noFill/>
          <a:ln>
            <a:noFill/>
          </a:ln>
        </p:spPr>
        <p:txBody>
          <a:bodyPr spcFirstLastPara="1" wrap="square" lIns="91425" tIns="45700" rIns="91425" bIns="45700" anchor="t" anchorCtr="0">
            <a:normAutofit lnSpcReduction="10000"/>
          </a:bodyPr>
          <a:lstStyle/>
          <a:p>
            <a:pPr marL="457200" lvl="0" indent="-218440" algn="l" rtl="0">
              <a:lnSpc>
                <a:spcPct val="70000"/>
              </a:lnSpc>
              <a:spcBef>
                <a:spcPts val="1000"/>
              </a:spcBef>
              <a:spcAft>
                <a:spcPts val="0"/>
              </a:spcAft>
              <a:buSzPts val="1960"/>
              <a:buNone/>
            </a:pPr>
            <a:r>
              <a:rPr lang="en-US" sz="3200" b="1" dirty="0"/>
              <a:t>Client Name &amp; SSN</a:t>
            </a:r>
          </a:p>
          <a:p>
            <a:pPr marL="695960" indent="-457200">
              <a:lnSpc>
                <a:spcPct val="70000"/>
              </a:lnSpc>
              <a:buSzPts val="1960"/>
            </a:pPr>
            <a:r>
              <a:rPr lang="en-US" sz="3200" dirty="0"/>
              <a:t>Name / Street Name / Nickname asked to ensure client is not counted more than once</a:t>
            </a:r>
          </a:p>
          <a:p>
            <a:pPr marL="695960" indent="-457200">
              <a:lnSpc>
                <a:spcPct val="70000"/>
              </a:lnSpc>
              <a:buSzPts val="1960"/>
            </a:pPr>
            <a:r>
              <a:rPr lang="en-US" sz="3200" dirty="0"/>
              <a:t>Last four digits of Social Security number strictly used for de-duplication purposes</a:t>
            </a:r>
          </a:p>
          <a:p>
            <a:pPr marL="695960" indent="-457200">
              <a:lnSpc>
                <a:spcPct val="70000"/>
              </a:lnSpc>
              <a:buSzPts val="1960"/>
            </a:pPr>
            <a:r>
              <a:rPr lang="en-US" sz="3200" dirty="0"/>
              <a:t>Client can provide whatever information they are comfortable with</a:t>
            </a:r>
          </a:p>
          <a:p>
            <a:pPr marL="457200" lvl="0" indent="-218440" algn="l" rtl="0">
              <a:lnSpc>
                <a:spcPct val="70000"/>
              </a:lnSpc>
              <a:spcBef>
                <a:spcPts val="1000"/>
              </a:spcBef>
              <a:spcAft>
                <a:spcPts val="0"/>
              </a:spcAft>
              <a:buSzPts val="1960"/>
              <a:buNone/>
            </a:pPr>
            <a:endParaRPr lang="en-US" sz="3200" dirty="0"/>
          </a:p>
          <a:p>
            <a:pPr marL="457200" lvl="0" indent="-218440" algn="l" rtl="0">
              <a:lnSpc>
                <a:spcPct val="70000"/>
              </a:lnSpc>
              <a:spcBef>
                <a:spcPts val="1000"/>
              </a:spcBef>
              <a:spcAft>
                <a:spcPts val="0"/>
              </a:spcAft>
              <a:buSzPts val="1960"/>
              <a:buNone/>
            </a:pPr>
            <a:endParaRPr lang="en-US" sz="3200" dirty="0"/>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pic>
        <p:nvPicPr>
          <p:cNvPr id="3" name="Picture 2">
            <a:extLst>
              <a:ext uri="{FF2B5EF4-FFF2-40B4-BE49-F238E27FC236}">
                <a16:creationId xmlns:a16="http://schemas.microsoft.com/office/drawing/2014/main" id="{92979BA0-EEB4-4633-AEA1-9EE3C74A516D}"/>
              </a:ext>
            </a:extLst>
          </p:cNvPr>
          <p:cNvPicPr>
            <a:picLocks noChangeAspect="1"/>
          </p:cNvPicPr>
          <p:nvPr/>
        </p:nvPicPr>
        <p:blipFill rotWithShape="1">
          <a:blip r:embed="rId4"/>
          <a:srcRect r="37959" b="5737"/>
          <a:stretch/>
        </p:blipFill>
        <p:spPr>
          <a:xfrm>
            <a:off x="468504" y="2155862"/>
            <a:ext cx="1806066" cy="876377"/>
          </a:xfrm>
          <a:prstGeom prst="rect">
            <a:avLst/>
          </a:prstGeom>
          <a:ln w="19050">
            <a:solidFill>
              <a:schemeClr val="accent3">
                <a:lumMod val="50000"/>
              </a:schemeClr>
            </a:solidFill>
          </a:ln>
        </p:spPr>
      </p:pic>
      <p:pic>
        <p:nvPicPr>
          <p:cNvPr id="7" name="Picture 6">
            <a:extLst>
              <a:ext uri="{FF2B5EF4-FFF2-40B4-BE49-F238E27FC236}">
                <a16:creationId xmlns:a16="http://schemas.microsoft.com/office/drawing/2014/main" id="{BF67B6AB-FDC9-42A8-9C15-C6A8462D8E79}"/>
              </a:ext>
            </a:extLst>
          </p:cNvPr>
          <p:cNvPicPr>
            <a:picLocks noChangeAspect="1"/>
          </p:cNvPicPr>
          <p:nvPr/>
        </p:nvPicPr>
        <p:blipFill rotWithShape="1">
          <a:blip r:embed="rId5"/>
          <a:srcRect l="3153" r="25677" b="8729"/>
          <a:stretch/>
        </p:blipFill>
        <p:spPr>
          <a:xfrm>
            <a:off x="2481545" y="2155862"/>
            <a:ext cx="1806066" cy="876377"/>
          </a:xfrm>
          <a:prstGeom prst="rect">
            <a:avLst/>
          </a:prstGeom>
          <a:ln w="19050">
            <a:solidFill>
              <a:schemeClr val="accent3">
                <a:lumMod val="50000"/>
              </a:schemeClr>
            </a:solidFill>
          </a:ln>
        </p:spPr>
      </p:pic>
      <p:pic>
        <p:nvPicPr>
          <p:cNvPr id="9" name="Picture 8">
            <a:extLst>
              <a:ext uri="{FF2B5EF4-FFF2-40B4-BE49-F238E27FC236}">
                <a16:creationId xmlns:a16="http://schemas.microsoft.com/office/drawing/2014/main" id="{7B5A3E5D-6551-4BBB-8FF1-6AFEFEB1474C}"/>
              </a:ext>
            </a:extLst>
          </p:cNvPr>
          <p:cNvPicPr>
            <a:picLocks noChangeAspect="1"/>
          </p:cNvPicPr>
          <p:nvPr/>
        </p:nvPicPr>
        <p:blipFill rotWithShape="1">
          <a:blip r:embed="rId6"/>
          <a:srcRect l="2781" r="3709"/>
          <a:stretch/>
        </p:blipFill>
        <p:spPr>
          <a:xfrm>
            <a:off x="468504" y="3382789"/>
            <a:ext cx="3463291" cy="876376"/>
          </a:xfrm>
          <a:prstGeom prst="rect">
            <a:avLst/>
          </a:prstGeom>
          <a:ln w="19050">
            <a:solidFill>
              <a:schemeClr val="accent3">
                <a:lumMod val="50000"/>
              </a:schemeClr>
            </a:solidFill>
          </a:ln>
        </p:spPr>
      </p:pic>
      <p:pic>
        <p:nvPicPr>
          <p:cNvPr id="11" name="Picture 10">
            <a:extLst>
              <a:ext uri="{FF2B5EF4-FFF2-40B4-BE49-F238E27FC236}">
                <a16:creationId xmlns:a16="http://schemas.microsoft.com/office/drawing/2014/main" id="{3CEF9A64-5B7B-4773-A1CB-FE69430AA201}"/>
              </a:ext>
            </a:extLst>
          </p:cNvPr>
          <p:cNvPicPr>
            <a:picLocks noChangeAspect="1"/>
          </p:cNvPicPr>
          <p:nvPr/>
        </p:nvPicPr>
        <p:blipFill rotWithShape="1">
          <a:blip r:embed="rId7"/>
          <a:srcRect r="29907"/>
          <a:stretch/>
        </p:blipFill>
        <p:spPr>
          <a:xfrm>
            <a:off x="468504" y="4640513"/>
            <a:ext cx="4337332" cy="769687"/>
          </a:xfrm>
          <a:prstGeom prst="rect">
            <a:avLst/>
          </a:prstGeom>
          <a:ln w="19050">
            <a:solidFill>
              <a:schemeClr val="accent3">
                <a:lumMod val="50000"/>
              </a:schemeClr>
            </a:solidFill>
          </a:ln>
        </p:spPr>
      </p:pic>
      <p:sp>
        <p:nvSpPr>
          <p:cNvPr id="17" name="Google Shape;428;p60">
            <a:extLst>
              <a:ext uri="{FF2B5EF4-FFF2-40B4-BE49-F238E27FC236}">
                <a16:creationId xmlns:a16="http://schemas.microsoft.com/office/drawing/2014/main" id="{F2865FEE-F8CC-4337-A01D-E614C8F3E771}"/>
              </a:ext>
            </a:extLst>
          </p:cNvPr>
          <p:cNvSpPr txBox="1">
            <a:spLocks noGrp="1"/>
          </p:cNvSpPr>
          <p:nvPr>
            <p:ph type="title"/>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 Review </a:t>
            </a:r>
            <a:endParaRPr dirty="0"/>
          </a:p>
        </p:txBody>
      </p:sp>
    </p:spTree>
    <p:extLst>
      <p:ext uri="{BB962C8B-B14F-4D97-AF65-F5344CB8AC3E}">
        <p14:creationId xmlns:p14="http://schemas.microsoft.com/office/powerpoint/2010/main" val="2000975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715735" y="2171220"/>
            <a:ext cx="10515600" cy="4293961"/>
          </a:xfrm>
          <a:prstGeom prst="rect">
            <a:avLst/>
          </a:prstGeom>
          <a:noFill/>
          <a:ln>
            <a:noFill/>
          </a:ln>
        </p:spPr>
        <p:txBody>
          <a:bodyPr spcFirstLastPara="1" wrap="square" lIns="91425" tIns="45700" rIns="91425" bIns="45700" anchor="t" anchorCtr="0">
            <a:normAutofit/>
          </a:bodyPr>
          <a:lstStyle/>
          <a:p>
            <a:pPr marL="457200" lvl="0" indent="-218440" algn="l" rtl="0">
              <a:lnSpc>
                <a:spcPct val="70000"/>
              </a:lnSpc>
              <a:spcBef>
                <a:spcPts val="1000"/>
              </a:spcBef>
              <a:spcAft>
                <a:spcPts val="0"/>
              </a:spcAft>
              <a:buSzPts val="1960"/>
              <a:buNone/>
            </a:pPr>
            <a:r>
              <a:rPr lang="en-US" sz="1960" dirty="0"/>
              <a:t> </a:t>
            </a:r>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pic>
        <p:nvPicPr>
          <p:cNvPr id="3" name="Picture 2">
            <a:extLst>
              <a:ext uri="{FF2B5EF4-FFF2-40B4-BE49-F238E27FC236}">
                <a16:creationId xmlns:a16="http://schemas.microsoft.com/office/drawing/2014/main" id="{2C7D319D-1826-46BB-A783-26E3EB19D9B9}"/>
              </a:ext>
            </a:extLst>
          </p:cNvPr>
          <p:cNvPicPr>
            <a:picLocks noChangeAspect="1"/>
          </p:cNvPicPr>
          <p:nvPr/>
        </p:nvPicPr>
        <p:blipFill>
          <a:blip r:embed="rId4"/>
          <a:stretch>
            <a:fillRect/>
          </a:stretch>
        </p:blipFill>
        <p:spPr>
          <a:xfrm>
            <a:off x="1189671" y="2404508"/>
            <a:ext cx="4382045" cy="1836593"/>
          </a:xfrm>
          <a:prstGeom prst="rect">
            <a:avLst/>
          </a:prstGeom>
          <a:ln w="19050">
            <a:solidFill>
              <a:schemeClr val="accent3">
                <a:lumMod val="50000"/>
              </a:schemeClr>
            </a:solidFill>
          </a:ln>
        </p:spPr>
      </p:pic>
      <p:pic>
        <p:nvPicPr>
          <p:cNvPr id="7" name="Picture 6">
            <a:extLst>
              <a:ext uri="{FF2B5EF4-FFF2-40B4-BE49-F238E27FC236}">
                <a16:creationId xmlns:a16="http://schemas.microsoft.com/office/drawing/2014/main" id="{FBF6298B-21D3-48BF-8C13-E724DD8FB87B}"/>
              </a:ext>
            </a:extLst>
          </p:cNvPr>
          <p:cNvPicPr>
            <a:picLocks noChangeAspect="1"/>
          </p:cNvPicPr>
          <p:nvPr/>
        </p:nvPicPr>
        <p:blipFill>
          <a:blip r:embed="rId5"/>
          <a:stretch>
            <a:fillRect/>
          </a:stretch>
        </p:blipFill>
        <p:spPr>
          <a:xfrm>
            <a:off x="1189671" y="4564436"/>
            <a:ext cx="4382045" cy="1133115"/>
          </a:xfrm>
          <a:prstGeom prst="rect">
            <a:avLst/>
          </a:prstGeom>
          <a:ln w="19050">
            <a:solidFill>
              <a:schemeClr val="accent3">
                <a:lumMod val="50000"/>
              </a:schemeClr>
            </a:solidFill>
          </a:ln>
        </p:spPr>
      </p:pic>
      <p:sp>
        <p:nvSpPr>
          <p:cNvPr id="8" name="TextBox 7">
            <a:extLst>
              <a:ext uri="{FF2B5EF4-FFF2-40B4-BE49-F238E27FC236}">
                <a16:creationId xmlns:a16="http://schemas.microsoft.com/office/drawing/2014/main" id="{2F898775-891C-4ABC-AC83-42E71F31115E}"/>
              </a:ext>
            </a:extLst>
          </p:cNvPr>
          <p:cNvSpPr txBox="1"/>
          <p:nvPr/>
        </p:nvSpPr>
        <p:spPr>
          <a:xfrm>
            <a:off x="6045652" y="2281231"/>
            <a:ext cx="5246915" cy="3416320"/>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Birthday</a:t>
            </a:r>
          </a:p>
          <a:p>
            <a:pPr marL="285750" indent="-285750">
              <a:buFont typeface="Arial" panose="020B0604020202020204" pitchFamily="34" charset="0"/>
              <a:buChar char="•"/>
            </a:pPr>
            <a:r>
              <a:rPr lang="en-US" sz="3600" dirty="0">
                <a:latin typeface="Calibri" panose="020F0502020204030204" pitchFamily="34" charset="0"/>
                <a:cs typeface="Calibri" panose="020F0502020204030204" pitchFamily="34" charset="0"/>
              </a:rPr>
              <a:t>Enter the client date of birth if provided</a:t>
            </a:r>
          </a:p>
          <a:p>
            <a:pPr marL="285750" indent="-285750">
              <a:buFont typeface="Arial" panose="020B0604020202020204" pitchFamily="34" charset="0"/>
              <a:buChar char="•"/>
            </a:pPr>
            <a:r>
              <a:rPr lang="en-US" sz="3600" dirty="0">
                <a:latin typeface="Calibri" panose="020F0502020204030204" pitchFamily="34" charset="0"/>
                <a:cs typeface="Calibri" panose="020F0502020204030204" pitchFamily="34" charset="0"/>
              </a:rPr>
              <a:t>Enter the client age or best estimate if not provided</a:t>
            </a:r>
          </a:p>
        </p:txBody>
      </p:sp>
      <p:sp>
        <p:nvSpPr>
          <p:cNvPr id="14" name="Google Shape;428;p60">
            <a:extLst>
              <a:ext uri="{FF2B5EF4-FFF2-40B4-BE49-F238E27FC236}">
                <a16:creationId xmlns:a16="http://schemas.microsoft.com/office/drawing/2014/main" id="{68D3A7D7-9B93-4969-A684-2F40D87FBE7C}"/>
              </a:ext>
            </a:extLst>
          </p:cNvPr>
          <p:cNvSpPr txBox="1">
            <a:spLocks noGrp="1"/>
          </p:cNvSpPr>
          <p:nvPr>
            <p:ph type="title"/>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 Review </a:t>
            </a:r>
            <a:endParaRPr dirty="0"/>
          </a:p>
        </p:txBody>
      </p:sp>
    </p:spTree>
    <p:extLst>
      <p:ext uri="{BB962C8B-B14F-4D97-AF65-F5344CB8AC3E}">
        <p14:creationId xmlns:p14="http://schemas.microsoft.com/office/powerpoint/2010/main" val="160738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6196148" y="2898439"/>
            <a:ext cx="5325291" cy="2250160"/>
          </a:xfrm>
          <a:prstGeom prst="rect">
            <a:avLst/>
          </a:prstGeom>
          <a:noFill/>
          <a:ln>
            <a:noFill/>
          </a:ln>
        </p:spPr>
        <p:txBody>
          <a:bodyPr spcFirstLastPara="1" wrap="square" lIns="91425" tIns="45700" rIns="91425" bIns="45700" anchor="t" anchorCtr="0">
            <a:normAutofit/>
          </a:bodyPr>
          <a:lstStyle/>
          <a:p>
            <a:pPr marL="457200" lvl="0" indent="-218440" algn="l" rtl="0">
              <a:lnSpc>
                <a:spcPct val="70000"/>
              </a:lnSpc>
              <a:spcBef>
                <a:spcPts val="1000"/>
              </a:spcBef>
              <a:spcAft>
                <a:spcPts val="0"/>
              </a:spcAft>
              <a:buSzPts val="1960"/>
              <a:buNone/>
            </a:pPr>
            <a:r>
              <a:rPr lang="en-US" sz="3200" b="1" dirty="0"/>
              <a:t>Gender Identity</a:t>
            </a:r>
          </a:p>
          <a:p>
            <a:pPr marL="695960" indent="-457200">
              <a:lnSpc>
                <a:spcPct val="70000"/>
              </a:lnSpc>
              <a:buSzPts val="1960"/>
            </a:pPr>
            <a:r>
              <a:rPr lang="en-US" sz="3200" dirty="0"/>
              <a:t>Ask the client what gender they identify with</a:t>
            </a:r>
          </a:p>
          <a:p>
            <a:pPr marL="695960" indent="-457200">
              <a:lnSpc>
                <a:spcPct val="70000"/>
              </a:lnSpc>
              <a:buSzPts val="1960"/>
            </a:pPr>
            <a:r>
              <a:rPr lang="en-US" sz="3200" dirty="0"/>
              <a:t>Responses are updated with HUD requirements </a:t>
            </a:r>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pic>
        <p:nvPicPr>
          <p:cNvPr id="3" name="Picture 2">
            <a:extLst>
              <a:ext uri="{FF2B5EF4-FFF2-40B4-BE49-F238E27FC236}">
                <a16:creationId xmlns:a16="http://schemas.microsoft.com/office/drawing/2014/main" id="{6E2AF45D-F5DD-4245-B0B3-D853964428DF}"/>
              </a:ext>
            </a:extLst>
          </p:cNvPr>
          <p:cNvPicPr>
            <a:picLocks noChangeAspect="1"/>
          </p:cNvPicPr>
          <p:nvPr/>
        </p:nvPicPr>
        <p:blipFill>
          <a:blip r:embed="rId4"/>
          <a:stretch>
            <a:fillRect/>
          </a:stretch>
        </p:blipFill>
        <p:spPr>
          <a:xfrm>
            <a:off x="1639661" y="2002717"/>
            <a:ext cx="3883479" cy="4353633"/>
          </a:xfrm>
          <a:prstGeom prst="rect">
            <a:avLst/>
          </a:prstGeom>
          <a:ln w="19050">
            <a:solidFill>
              <a:schemeClr val="accent3">
                <a:lumMod val="50000"/>
              </a:schemeClr>
            </a:solidFill>
          </a:ln>
        </p:spPr>
      </p:pic>
      <p:sp>
        <p:nvSpPr>
          <p:cNvPr id="11" name="Google Shape;428;p60">
            <a:extLst>
              <a:ext uri="{FF2B5EF4-FFF2-40B4-BE49-F238E27FC236}">
                <a16:creationId xmlns:a16="http://schemas.microsoft.com/office/drawing/2014/main" id="{18EEA960-66A9-4A03-B7F0-2BBB101E13B0}"/>
              </a:ext>
            </a:extLst>
          </p:cNvPr>
          <p:cNvSpPr txBox="1">
            <a:spLocks noGrp="1"/>
          </p:cNvSpPr>
          <p:nvPr>
            <p:ph type="title"/>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 Review </a:t>
            </a:r>
            <a:endParaRPr dirty="0"/>
          </a:p>
        </p:txBody>
      </p:sp>
    </p:spTree>
    <p:extLst>
      <p:ext uri="{BB962C8B-B14F-4D97-AF65-F5344CB8AC3E}">
        <p14:creationId xmlns:p14="http://schemas.microsoft.com/office/powerpoint/2010/main" val="4125483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1533577" y="2014533"/>
            <a:ext cx="4092484" cy="1744436"/>
          </a:xfrm>
          <a:prstGeom prst="rect">
            <a:avLst/>
          </a:prstGeom>
          <a:noFill/>
          <a:ln>
            <a:noFill/>
          </a:ln>
        </p:spPr>
        <p:txBody>
          <a:bodyPr spcFirstLastPara="1" wrap="square" lIns="91425" tIns="45700" rIns="91425" bIns="45700" anchor="t" anchorCtr="0">
            <a:normAutofit fontScale="92500" lnSpcReduction="10000"/>
          </a:bodyPr>
          <a:lstStyle/>
          <a:p>
            <a:pPr marL="457200" lvl="0" indent="-218440" algn="l" rtl="0">
              <a:lnSpc>
                <a:spcPct val="70000"/>
              </a:lnSpc>
              <a:spcBef>
                <a:spcPts val="1000"/>
              </a:spcBef>
              <a:spcAft>
                <a:spcPts val="0"/>
              </a:spcAft>
              <a:buSzPts val="1960"/>
              <a:buNone/>
            </a:pPr>
            <a:r>
              <a:rPr lang="en-US" b="1" dirty="0"/>
              <a:t>Race &amp; Ethnicity:</a:t>
            </a:r>
          </a:p>
          <a:p>
            <a:pPr marL="695960" indent="-457200">
              <a:lnSpc>
                <a:spcPct val="70000"/>
              </a:lnSpc>
              <a:buSzPts val="1960"/>
            </a:pPr>
            <a:r>
              <a:rPr lang="en-US" dirty="0"/>
              <a:t>Select ALL race options that apply</a:t>
            </a:r>
          </a:p>
          <a:p>
            <a:pPr marL="695960" indent="-457200">
              <a:lnSpc>
                <a:spcPct val="70000"/>
              </a:lnSpc>
              <a:buSzPts val="1960"/>
            </a:pPr>
            <a:r>
              <a:rPr lang="en-US" dirty="0"/>
              <a:t>Select only one ethnicity option</a:t>
            </a:r>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pic>
        <p:nvPicPr>
          <p:cNvPr id="4" name="Picture 3">
            <a:extLst>
              <a:ext uri="{FF2B5EF4-FFF2-40B4-BE49-F238E27FC236}">
                <a16:creationId xmlns:a16="http://schemas.microsoft.com/office/drawing/2014/main" id="{C5CCA9D6-1887-4FED-A19F-A069205DE001}"/>
              </a:ext>
            </a:extLst>
          </p:cNvPr>
          <p:cNvPicPr>
            <a:picLocks noChangeAspect="1"/>
          </p:cNvPicPr>
          <p:nvPr/>
        </p:nvPicPr>
        <p:blipFill>
          <a:blip r:embed="rId4"/>
          <a:stretch>
            <a:fillRect/>
          </a:stretch>
        </p:blipFill>
        <p:spPr>
          <a:xfrm>
            <a:off x="6216973" y="2198166"/>
            <a:ext cx="3541869" cy="4109216"/>
          </a:xfrm>
          <a:prstGeom prst="rect">
            <a:avLst/>
          </a:prstGeom>
          <a:ln w="19050">
            <a:solidFill>
              <a:schemeClr val="accent3">
                <a:lumMod val="50000"/>
              </a:schemeClr>
            </a:solidFill>
          </a:ln>
        </p:spPr>
      </p:pic>
      <p:pic>
        <p:nvPicPr>
          <p:cNvPr id="8" name="Picture 7">
            <a:extLst>
              <a:ext uri="{FF2B5EF4-FFF2-40B4-BE49-F238E27FC236}">
                <a16:creationId xmlns:a16="http://schemas.microsoft.com/office/drawing/2014/main" id="{B7D017C4-1679-4653-BB8D-24DDA0CD067F}"/>
              </a:ext>
            </a:extLst>
          </p:cNvPr>
          <p:cNvPicPr>
            <a:picLocks noChangeAspect="1"/>
          </p:cNvPicPr>
          <p:nvPr/>
        </p:nvPicPr>
        <p:blipFill>
          <a:blip r:embed="rId5"/>
          <a:stretch>
            <a:fillRect/>
          </a:stretch>
        </p:blipFill>
        <p:spPr>
          <a:xfrm>
            <a:off x="2050429" y="4082814"/>
            <a:ext cx="3058781" cy="2224568"/>
          </a:xfrm>
          <a:prstGeom prst="rect">
            <a:avLst/>
          </a:prstGeom>
          <a:ln w="19050">
            <a:solidFill>
              <a:schemeClr val="accent3">
                <a:lumMod val="50000"/>
              </a:schemeClr>
            </a:solidFill>
          </a:ln>
        </p:spPr>
      </p:pic>
      <p:sp>
        <p:nvSpPr>
          <p:cNvPr id="14" name="Google Shape;428;p60">
            <a:extLst>
              <a:ext uri="{FF2B5EF4-FFF2-40B4-BE49-F238E27FC236}">
                <a16:creationId xmlns:a16="http://schemas.microsoft.com/office/drawing/2014/main" id="{41A40BC9-70A6-40D1-8DE0-22868BC573DD}"/>
              </a:ext>
            </a:extLst>
          </p:cNvPr>
          <p:cNvSpPr txBox="1">
            <a:spLocks noGrp="1"/>
          </p:cNvSpPr>
          <p:nvPr>
            <p:ph type="title"/>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 Review </a:t>
            </a:r>
            <a:endParaRPr dirty="0"/>
          </a:p>
        </p:txBody>
      </p:sp>
    </p:spTree>
    <p:extLst>
      <p:ext uri="{BB962C8B-B14F-4D97-AF65-F5344CB8AC3E}">
        <p14:creationId xmlns:p14="http://schemas.microsoft.com/office/powerpoint/2010/main" val="1221773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740118" y="2279082"/>
            <a:ext cx="9935502" cy="3367337"/>
          </a:xfrm>
          <a:prstGeom prst="rect">
            <a:avLst/>
          </a:prstGeom>
          <a:noFill/>
          <a:ln>
            <a:noFill/>
          </a:ln>
        </p:spPr>
        <p:txBody>
          <a:bodyPr spcFirstLastPara="1" wrap="square" lIns="91425" tIns="45700" rIns="91425" bIns="45700" anchor="t" anchorCtr="0">
            <a:normAutofit fontScale="55000" lnSpcReduction="20000"/>
          </a:bodyPr>
          <a:lstStyle/>
          <a:p>
            <a:pPr marL="457200" lvl="0" indent="-218440" algn="l" rtl="0">
              <a:lnSpc>
                <a:spcPct val="70000"/>
              </a:lnSpc>
              <a:spcBef>
                <a:spcPts val="1000"/>
              </a:spcBef>
              <a:spcAft>
                <a:spcPts val="0"/>
              </a:spcAft>
              <a:buSzPts val="1960"/>
              <a:buNone/>
            </a:pPr>
            <a:r>
              <a:rPr lang="en-US" sz="5800" b="1" dirty="0"/>
              <a:t>Observation Survey Elements</a:t>
            </a:r>
          </a:p>
          <a:p>
            <a:pPr marL="238760" indent="0">
              <a:lnSpc>
                <a:spcPct val="120000"/>
              </a:lnSpc>
              <a:buSzPts val="1960"/>
              <a:buNone/>
            </a:pPr>
            <a:r>
              <a:rPr lang="en-US" sz="4300" dirty="0"/>
              <a:t>If the client is unwilling or unable to provide survey responses, please collect as much “observable” information as possible, including</a:t>
            </a:r>
          </a:p>
          <a:p>
            <a:pPr marL="1153160" lvl="1" indent="-457200">
              <a:lnSpc>
                <a:spcPct val="120000"/>
              </a:lnSpc>
              <a:buSzPts val="1960"/>
            </a:pPr>
            <a:r>
              <a:rPr lang="en-US" sz="3400" dirty="0"/>
              <a:t>Survey Location</a:t>
            </a:r>
          </a:p>
          <a:p>
            <a:pPr marL="1153160" lvl="1" indent="-457200">
              <a:lnSpc>
                <a:spcPct val="120000"/>
              </a:lnSpc>
              <a:buSzPts val="1960"/>
            </a:pPr>
            <a:r>
              <a:rPr lang="en-US" sz="3400" dirty="0"/>
              <a:t>Estimated Age</a:t>
            </a:r>
          </a:p>
          <a:p>
            <a:pPr marL="1153160" lvl="1" indent="-457200">
              <a:lnSpc>
                <a:spcPct val="120000"/>
              </a:lnSpc>
              <a:buSzPts val="1960"/>
            </a:pPr>
            <a:r>
              <a:rPr lang="en-US" sz="3400" dirty="0"/>
              <a:t>Gender </a:t>
            </a:r>
          </a:p>
          <a:p>
            <a:pPr marL="1153160" lvl="1" indent="-457200">
              <a:lnSpc>
                <a:spcPct val="120000"/>
              </a:lnSpc>
              <a:buSzPts val="1960"/>
            </a:pPr>
            <a:r>
              <a:rPr lang="en-US" sz="3400" dirty="0"/>
              <a:t>Race</a:t>
            </a:r>
          </a:p>
          <a:p>
            <a:pPr marL="1153160" lvl="1" indent="-457200">
              <a:lnSpc>
                <a:spcPct val="70000"/>
              </a:lnSpc>
              <a:buSzPts val="1960"/>
            </a:pPr>
            <a:endParaRPr lang="en-US" dirty="0"/>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sp>
        <p:nvSpPr>
          <p:cNvPr id="14" name="Google Shape;428;p60">
            <a:extLst>
              <a:ext uri="{FF2B5EF4-FFF2-40B4-BE49-F238E27FC236}">
                <a16:creationId xmlns:a16="http://schemas.microsoft.com/office/drawing/2014/main" id="{41A40BC9-70A6-40D1-8DE0-22868BC573DD}"/>
              </a:ext>
            </a:extLst>
          </p:cNvPr>
          <p:cNvSpPr txBox="1">
            <a:spLocks noGrp="1"/>
          </p:cNvSpPr>
          <p:nvPr>
            <p:ph type="title"/>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 Review </a:t>
            </a:r>
            <a:endParaRPr dirty="0"/>
          </a:p>
        </p:txBody>
      </p:sp>
    </p:spTree>
    <p:extLst>
      <p:ext uri="{BB962C8B-B14F-4D97-AF65-F5344CB8AC3E}">
        <p14:creationId xmlns:p14="http://schemas.microsoft.com/office/powerpoint/2010/main" val="187398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1283970" y="2006083"/>
            <a:ext cx="5600699" cy="2018756"/>
          </a:xfrm>
          <a:prstGeom prst="rect">
            <a:avLst/>
          </a:prstGeom>
          <a:noFill/>
          <a:ln>
            <a:noFill/>
          </a:ln>
        </p:spPr>
        <p:txBody>
          <a:bodyPr spcFirstLastPara="1" wrap="square" lIns="91425" tIns="45700" rIns="91425" bIns="45700" anchor="t" anchorCtr="0">
            <a:normAutofit/>
          </a:bodyPr>
          <a:lstStyle/>
          <a:p>
            <a:pPr marL="457200" lvl="0" indent="-218440" algn="l" rtl="0">
              <a:lnSpc>
                <a:spcPct val="70000"/>
              </a:lnSpc>
              <a:spcBef>
                <a:spcPts val="1000"/>
              </a:spcBef>
              <a:spcAft>
                <a:spcPts val="0"/>
              </a:spcAft>
              <a:buSzPts val="1960"/>
              <a:buNone/>
            </a:pPr>
            <a:r>
              <a:rPr lang="en-US" sz="2400" b="1" dirty="0"/>
              <a:t>Additional Information</a:t>
            </a:r>
          </a:p>
          <a:p>
            <a:pPr marL="581660">
              <a:lnSpc>
                <a:spcPct val="70000"/>
              </a:lnSpc>
              <a:buSzPts val="1960"/>
            </a:pPr>
            <a:r>
              <a:rPr lang="en-US" sz="2400" dirty="0"/>
              <a:t>Please ask is the individual has experienced any of the listed conditions</a:t>
            </a:r>
          </a:p>
          <a:p>
            <a:pPr marL="581660">
              <a:lnSpc>
                <a:spcPct val="70000"/>
              </a:lnSpc>
              <a:buSzPts val="1960"/>
            </a:pPr>
            <a:r>
              <a:rPr lang="en-US" sz="2400" dirty="0"/>
              <a:t>Please ask if the individual has served in the US Military and is a Veteran</a:t>
            </a:r>
          </a:p>
          <a:p>
            <a:pPr marL="695960" indent="-457200">
              <a:lnSpc>
                <a:spcPct val="70000"/>
              </a:lnSpc>
              <a:buSzPts val="1960"/>
            </a:pPr>
            <a:endParaRPr lang="en-US" b="1" dirty="0"/>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pic>
        <p:nvPicPr>
          <p:cNvPr id="4" name="Picture 3">
            <a:extLst>
              <a:ext uri="{FF2B5EF4-FFF2-40B4-BE49-F238E27FC236}">
                <a16:creationId xmlns:a16="http://schemas.microsoft.com/office/drawing/2014/main" id="{32DF7BDE-3A51-4304-8159-D3E853530224}"/>
              </a:ext>
            </a:extLst>
          </p:cNvPr>
          <p:cNvPicPr>
            <a:picLocks noChangeAspect="1"/>
          </p:cNvPicPr>
          <p:nvPr/>
        </p:nvPicPr>
        <p:blipFill>
          <a:blip r:embed="rId4"/>
          <a:stretch>
            <a:fillRect/>
          </a:stretch>
        </p:blipFill>
        <p:spPr>
          <a:xfrm>
            <a:off x="1934032" y="4246091"/>
            <a:ext cx="3716198" cy="2246784"/>
          </a:xfrm>
          <a:prstGeom prst="rect">
            <a:avLst/>
          </a:prstGeom>
          <a:ln w="19050">
            <a:solidFill>
              <a:schemeClr val="accent3">
                <a:lumMod val="50000"/>
              </a:schemeClr>
            </a:solidFill>
          </a:ln>
        </p:spPr>
      </p:pic>
      <p:pic>
        <p:nvPicPr>
          <p:cNvPr id="8" name="Picture 7">
            <a:extLst>
              <a:ext uri="{FF2B5EF4-FFF2-40B4-BE49-F238E27FC236}">
                <a16:creationId xmlns:a16="http://schemas.microsoft.com/office/drawing/2014/main" id="{B6835366-E841-4B4E-BF26-626DDF44E9D7}"/>
              </a:ext>
            </a:extLst>
          </p:cNvPr>
          <p:cNvPicPr>
            <a:picLocks noChangeAspect="1"/>
          </p:cNvPicPr>
          <p:nvPr/>
        </p:nvPicPr>
        <p:blipFill>
          <a:blip r:embed="rId5"/>
          <a:stretch>
            <a:fillRect/>
          </a:stretch>
        </p:blipFill>
        <p:spPr>
          <a:xfrm>
            <a:off x="7206432" y="2006083"/>
            <a:ext cx="3701598" cy="4493569"/>
          </a:xfrm>
          <a:prstGeom prst="rect">
            <a:avLst/>
          </a:prstGeom>
          <a:ln w="19050">
            <a:solidFill>
              <a:schemeClr val="accent3">
                <a:lumMod val="50000"/>
              </a:schemeClr>
            </a:solidFill>
          </a:ln>
        </p:spPr>
      </p:pic>
      <p:sp>
        <p:nvSpPr>
          <p:cNvPr id="14" name="Google Shape;428;p60">
            <a:extLst>
              <a:ext uri="{FF2B5EF4-FFF2-40B4-BE49-F238E27FC236}">
                <a16:creationId xmlns:a16="http://schemas.microsoft.com/office/drawing/2014/main" id="{54F0A655-857F-468E-9637-1423F6D1AC98}"/>
              </a:ext>
            </a:extLst>
          </p:cNvPr>
          <p:cNvSpPr txBox="1">
            <a:spLocks noGrp="1"/>
          </p:cNvSpPr>
          <p:nvPr>
            <p:ph type="title"/>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 Review </a:t>
            </a:r>
            <a:endParaRPr dirty="0"/>
          </a:p>
        </p:txBody>
      </p:sp>
    </p:spTree>
    <p:extLst>
      <p:ext uri="{BB962C8B-B14F-4D97-AF65-F5344CB8AC3E}">
        <p14:creationId xmlns:p14="http://schemas.microsoft.com/office/powerpoint/2010/main" val="2452622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5977890" y="1918609"/>
            <a:ext cx="5495151" cy="2581581"/>
          </a:xfrm>
          <a:prstGeom prst="rect">
            <a:avLst/>
          </a:prstGeom>
          <a:noFill/>
          <a:ln>
            <a:noFill/>
          </a:ln>
        </p:spPr>
        <p:txBody>
          <a:bodyPr spcFirstLastPara="1" wrap="square" lIns="91425" tIns="45700" rIns="91425" bIns="45700" anchor="t" anchorCtr="0">
            <a:normAutofit fontScale="85000" lnSpcReduction="20000"/>
          </a:bodyPr>
          <a:lstStyle/>
          <a:p>
            <a:pPr marL="457200" lvl="0" indent="-218440" algn="l" rtl="0">
              <a:lnSpc>
                <a:spcPct val="70000"/>
              </a:lnSpc>
              <a:spcBef>
                <a:spcPts val="1000"/>
              </a:spcBef>
              <a:spcAft>
                <a:spcPts val="0"/>
              </a:spcAft>
              <a:buSzPts val="1960"/>
              <a:buNone/>
            </a:pPr>
            <a:r>
              <a:rPr lang="en-US" sz="2400" b="1" dirty="0"/>
              <a:t>Length of Time Homeless:</a:t>
            </a:r>
          </a:p>
          <a:p>
            <a:pPr marL="695960" indent="-457200">
              <a:lnSpc>
                <a:spcPct val="110000"/>
              </a:lnSpc>
              <a:buSzPts val="1960"/>
            </a:pPr>
            <a:r>
              <a:rPr lang="en-US" sz="2400" dirty="0"/>
              <a:t>Questions are intended to identify if client is experiencing </a:t>
            </a:r>
            <a:r>
              <a:rPr lang="en-US" sz="2400" b="1" dirty="0"/>
              <a:t>Chronic Homelessness</a:t>
            </a:r>
          </a:p>
          <a:p>
            <a:pPr marL="695960" indent="-457200">
              <a:lnSpc>
                <a:spcPct val="110000"/>
              </a:lnSpc>
              <a:buSzPts val="1960"/>
            </a:pPr>
            <a:r>
              <a:rPr lang="en-US" sz="2400" dirty="0"/>
              <a:t>Asked to identify how long the person has been homeless</a:t>
            </a:r>
          </a:p>
          <a:p>
            <a:pPr marL="695960" indent="-457200">
              <a:lnSpc>
                <a:spcPct val="110000"/>
              </a:lnSpc>
              <a:buSzPts val="1960"/>
            </a:pPr>
            <a:r>
              <a:rPr lang="en-US" sz="2400" dirty="0"/>
              <a:t>Asked to identify how many times the person has been homeless</a:t>
            </a:r>
          </a:p>
          <a:p>
            <a:pPr marL="695960" indent="-457200">
              <a:lnSpc>
                <a:spcPct val="70000"/>
              </a:lnSpc>
              <a:buSzPts val="1960"/>
            </a:pPr>
            <a:endParaRPr lang="en-US" sz="3200" dirty="0"/>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pic>
        <p:nvPicPr>
          <p:cNvPr id="4" name="Picture 3">
            <a:extLst>
              <a:ext uri="{FF2B5EF4-FFF2-40B4-BE49-F238E27FC236}">
                <a16:creationId xmlns:a16="http://schemas.microsoft.com/office/drawing/2014/main" id="{D2693F3C-8D91-438E-B870-320783D5E93B}"/>
              </a:ext>
            </a:extLst>
          </p:cNvPr>
          <p:cNvPicPr>
            <a:picLocks noChangeAspect="1"/>
          </p:cNvPicPr>
          <p:nvPr/>
        </p:nvPicPr>
        <p:blipFill rotWithShape="1">
          <a:blip r:embed="rId4"/>
          <a:srcRect l="3119" b="45252"/>
          <a:stretch/>
        </p:blipFill>
        <p:spPr>
          <a:xfrm>
            <a:off x="445770" y="2153121"/>
            <a:ext cx="5393831" cy="778364"/>
          </a:xfrm>
          <a:prstGeom prst="rect">
            <a:avLst/>
          </a:prstGeom>
          <a:ln w="19050">
            <a:solidFill>
              <a:schemeClr val="accent3">
                <a:lumMod val="50000"/>
              </a:schemeClr>
            </a:solidFill>
          </a:ln>
        </p:spPr>
      </p:pic>
      <p:pic>
        <p:nvPicPr>
          <p:cNvPr id="8" name="Picture 7">
            <a:extLst>
              <a:ext uri="{FF2B5EF4-FFF2-40B4-BE49-F238E27FC236}">
                <a16:creationId xmlns:a16="http://schemas.microsoft.com/office/drawing/2014/main" id="{E0D75F8D-C009-4429-8D88-1331C10DB5D8}"/>
              </a:ext>
            </a:extLst>
          </p:cNvPr>
          <p:cNvPicPr>
            <a:picLocks noChangeAspect="1"/>
          </p:cNvPicPr>
          <p:nvPr/>
        </p:nvPicPr>
        <p:blipFill rotWithShape="1">
          <a:blip r:embed="rId5"/>
          <a:srcRect l="1551" t="2678" r="16900" b="63652"/>
          <a:stretch/>
        </p:blipFill>
        <p:spPr>
          <a:xfrm>
            <a:off x="445770" y="3341260"/>
            <a:ext cx="5393831" cy="793170"/>
          </a:xfrm>
          <a:prstGeom prst="rect">
            <a:avLst/>
          </a:prstGeom>
          <a:ln w="19050">
            <a:solidFill>
              <a:schemeClr val="accent3">
                <a:lumMod val="50000"/>
              </a:schemeClr>
            </a:solidFill>
          </a:ln>
        </p:spPr>
      </p:pic>
      <p:pic>
        <p:nvPicPr>
          <p:cNvPr id="10" name="Picture 9">
            <a:extLst>
              <a:ext uri="{FF2B5EF4-FFF2-40B4-BE49-F238E27FC236}">
                <a16:creationId xmlns:a16="http://schemas.microsoft.com/office/drawing/2014/main" id="{74A3637A-6EC8-4B8F-90C7-3CE0049EBFAA}"/>
              </a:ext>
            </a:extLst>
          </p:cNvPr>
          <p:cNvPicPr>
            <a:picLocks noChangeAspect="1"/>
          </p:cNvPicPr>
          <p:nvPr/>
        </p:nvPicPr>
        <p:blipFill rotWithShape="1">
          <a:blip r:embed="rId6"/>
          <a:srcRect l="1612" t="3225" r="3915" b="61195"/>
          <a:stretch/>
        </p:blipFill>
        <p:spPr>
          <a:xfrm>
            <a:off x="445770" y="4497954"/>
            <a:ext cx="10791316" cy="778364"/>
          </a:xfrm>
          <a:prstGeom prst="rect">
            <a:avLst/>
          </a:prstGeom>
          <a:ln w="19050">
            <a:solidFill>
              <a:schemeClr val="accent3">
                <a:lumMod val="50000"/>
              </a:schemeClr>
            </a:solidFill>
          </a:ln>
        </p:spPr>
      </p:pic>
      <p:pic>
        <p:nvPicPr>
          <p:cNvPr id="12" name="Picture 11">
            <a:extLst>
              <a:ext uri="{FF2B5EF4-FFF2-40B4-BE49-F238E27FC236}">
                <a16:creationId xmlns:a16="http://schemas.microsoft.com/office/drawing/2014/main" id="{645307CA-C0E8-4AB0-A4CB-678B9B259071}"/>
              </a:ext>
            </a:extLst>
          </p:cNvPr>
          <p:cNvPicPr>
            <a:picLocks noChangeAspect="1"/>
          </p:cNvPicPr>
          <p:nvPr/>
        </p:nvPicPr>
        <p:blipFill rotWithShape="1">
          <a:blip r:embed="rId7"/>
          <a:srcRect l="2126" r="1192" b="50272"/>
          <a:stretch/>
        </p:blipFill>
        <p:spPr>
          <a:xfrm>
            <a:off x="1596949" y="5636813"/>
            <a:ext cx="8758631" cy="750798"/>
          </a:xfrm>
          <a:prstGeom prst="rect">
            <a:avLst/>
          </a:prstGeom>
          <a:ln w="19050">
            <a:solidFill>
              <a:schemeClr val="accent3">
                <a:lumMod val="50000"/>
              </a:schemeClr>
            </a:solidFill>
          </a:ln>
        </p:spPr>
      </p:pic>
      <p:sp>
        <p:nvSpPr>
          <p:cNvPr id="18" name="Google Shape;428;p60">
            <a:extLst>
              <a:ext uri="{FF2B5EF4-FFF2-40B4-BE49-F238E27FC236}">
                <a16:creationId xmlns:a16="http://schemas.microsoft.com/office/drawing/2014/main" id="{1276AA0E-B065-4B36-9DA0-5B50B3C7A07F}"/>
              </a:ext>
            </a:extLst>
          </p:cNvPr>
          <p:cNvSpPr txBox="1">
            <a:spLocks noGrp="1"/>
          </p:cNvSpPr>
          <p:nvPr>
            <p:ph type="title"/>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 Review </a:t>
            </a:r>
            <a:endParaRPr dirty="0"/>
          </a:p>
        </p:txBody>
      </p:sp>
    </p:spTree>
    <p:extLst>
      <p:ext uri="{BB962C8B-B14F-4D97-AF65-F5344CB8AC3E}">
        <p14:creationId xmlns:p14="http://schemas.microsoft.com/office/powerpoint/2010/main" val="1587618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5726430" y="2062389"/>
            <a:ext cx="6103620" cy="4293961"/>
          </a:xfrm>
          <a:prstGeom prst="rect">
            <a:avLst/>
          </a:prstGeom>
          <a:noFill/>
          <a:ln>
            <a:noFill/>
          </a:ln>
        </p:spPr>
        <p:txBody>
          <a:bodyPr spcFirstLastPara="1" wrap="square" lIns="91425" tIns="45700" rIns="91425" bIns="45700" anchor="t" anchorCtr="0">
            <a:normAutofit fontScale="62500" lnSpcReduction="20000"/>
          </a:bodyPr>
          <a:lstStyle/>
          <a:p>
            <a:pPr marL="457200" lvl="0" indent="-218440" algn="l" rtl="0">
              <a:lnSpc>
                <a:spcPct val="110000"/>
              </a:lnSpc>
              <a:spcBef>
                <a:spcPts val="1000"/>
              </a:spcBef>
              <a:spcAft>
                <a:spcPts val="0"/>
              </a:spcAft>
              <a:buSzPts val="1960"/>
              <a:buNone/>
            </a:pPr>
            <a:r>
              <a:rPr lang="en-US" sz="3200" b="1" dirty="0"/>
              <a:t>Household Composition on January 26, 2022</a:t>
            </a:r>
          </a:p>
          <a:p>
            <a:pPr marL="457200" lvl="0" indent="-218440" algn="l" rtl="0">
              <a:lnSpc>
                <a:spcPct val="110000"/>
              </a:lnSpc>
              <a:spcBef>
                <a:spcPts val="1000"/>
              </a:spcBef>
              <a:spcAft>
                <a:spcPts val="0"/>
              </a:spcAft>
              <a:buSzPts val="1960"/>
              <a:buNone/>
            </a:pPr>
            <a:r>
              <a:rPr lang="en-US" sz="3200" dirty="0"/>
              <a:t>Please select the appropriate household type</a:t>
            </a:r>
          </a:p>
          <a:p>
            <a:pPr marL="695960" indent="-457200">
              <a:lnSpc>
                <a:spcPct val="110000"/>
              </a:lnSpc>
              <a:buSzPts val="1960"/>
            </a:pPr>
            <a:r>
              <a:rPr lang="en-US" sz="3200" b="1" dirty="0"/>
              <a:t>Household with adults and children: </a:t>
            </a:r>
            <a:r>
              <a:rPr lang="en-US" sz="3200" dirty="0"/>
              <a:t>should include at least one adult, 18 years or older and one child, 17 years or younger. </a:t>
            </a:r>
            <a:r>
              <a:rPr lang="en-US" sz="3200" i="1" dirty="0"/>
              <a:t>Example: Single parent with child</a:t>
            </a:r>
          </a:p>
          <a:p>
            <a:pPr marL="695960" indent="-457200">
              <a:lnSpc>
                <a:spcPct val="110000"/>
              </a:lnSpc>
              <a:buSzPts val="1960"/>
            </a:pPr>
            <a:r>
              <a:rPr lang="en-US" sz="3200" b="1" dirty="0"/>
              <a:t>Household with only adults: </a:t>
            </a:r>
            <a:r>
              <a:rPr lang="en-US" sz="3200" dirty="0"/>
              <a:t>no member under the age of 18 in the household</a:t>
            </a:r>
            <a:r>
              <a:rPr lang="en-US" sz="3200" i="1" dirty="0"/>
              <a:t>. Example: Single adult, adult couple</a:t>
            </a:r>
          </a:p>
          <a:p>
            <a:pPr marL="695960" indent="-457200">
              <a:lnSpc>
                <a:spcPct val="110000"/>
              </a:lnSpc>
              <a:buSzPts val="1960"/>
            </a:pPr>
            <a:r>
              <a:rPr lang="en-US" sz="3200" b="1" dirty="0"/>
              <a:t>Household with only children: </a:t>
            </a:r>
            <a:r>
              <a:rPr lang="en-US" sz="3200" dirty="0"/>
              <a:t>no one over the age of 18 years in the household. </a:t>
            </a:r>
            <a:r>
              <a:rPr lang="en-US" sz="3200" i="1" dirty="0"/>
              <a:t>Example: Unaccompanied child(ren) with no adult present</a:t>
            </a:r>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pic>
        <p:nvPicPr>
          <p:cNvPr id="4" name="Picture 3">
            <a:extLst>
              <a:ext uri="{FF2B5EF4-FFF2-40B4-BE49-F238E27FC236}">
                <a16:creationId xmlns:a16="http://schemas.microsoft.com/office/drawing/2014/main" id="{1DFB2EDD-5E92-4087-9D97-C1F38E59E23A}"/>
              </a:ext>
            </a:extLst>
          </p:cNvPr>
          <p:cNvPicPr>
            <a:picLocks noChangeAspect="1"/>
          </p:cNvPicPr>
          <p:nvPr/>
        </p:nvPicPr>
        <p:blipFill>
          <a:blip r:embed="rId4"/>
          <a:stretch>
            <a:fillRect/>
          </a:stretch>
        </p:blipFill>
        <p:spPr>
          <a:xfrm>
            <a:off x="582930" y="2503170"/>
            <a:ext cx="4974256" cy="2653652"/>
          </a:xfrm>
          <a:prstGeom prst="rect">
            <a:avLst/>
          </a:prstGeom>
          <a:ln w="19050">
            <a:solidFill>
              <a:schemeClr val="accent3">
                <a:lumMod val="50000"/>
              </a:schemeClr>
            </a:solidFill>
          </a:ln>
        </p:spPr>
      </p:pic>
      <p:sp>
        <p:nvSpPr>
          <p:cNvPr id="12" name="Google Shape;428;p60">
            <a:extLst>
              <a:ext uri="{FF2B5EF4-FFF2-40B4-BE49-F238E27FC236}">
                <a16:creationId xmlns:a16="http://schemas.microsoft.com/office/drawing/2014/main" id="{6DF10672-1EE4-4568-B1D6-867E1429B16E}"/>
              </a:ext>
            </a:extLst>
          </p:cNvPr>
          <p:cNvSpPr txBox="1">
            <a:spLocks noGrp="1"/>
          </p:cNvSpPr>
          <p:nvPr>
            <p:ph type="title"/>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 Review </a:t>
            </a:r>
            <a:endParaRPr dirty="0"/>
          </a:p>
        </p:txBody>
      </p:sp>
    </p:spTree>
    <p:extLst>
      <p:ext uri="{BB962C8B-B14F-4D97-AF65-F5344CB8AC3E}">
        <p14:creationId xmlns:p14="http://schemas.microsoft.com/office/powerpoint/2010/main" val="187289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796291" y="3326447"/>
            <a:ext cx="9410699" cy="3212465"/>
          </a:xfrm>
          <a:prstGeom prst="rect">
            <a:avLst/>
          </a:prstGeom>
          <a:noFill/>
          <a:ln>
            <a:noFill/>
          </a:ln>
        </p:spPr>
        <p:txBody>
          <a:bodyPr spcFirstLastPara="1" wrap="square" lIns="91425" tIns="45700" rIns="91425" bIns="45700" anchor="t" anchorCtr="0">
            <a:normAutofit/>
          </a:bodyPr>
          <a:lstStyle/>
          <a:p>
            <a:pPr marL="457200" lvl="0" indent="-218440" algn="l" rtl="0">
              <a:lnSpc>
                <a:spcPct val="70000"/>
              </a:lnSpc>
              <a:spcBef>
                <a:spcPts val="1000"/>
              </a:spcBef>
              <a:spcAft>
                <a:spcPts val="0"/>
              </a:spcAft>
              <a:buSzPts val="1960"/>
              <a:buNone/>
            </a:pPr>
            <a:r>
              <a:rPr lang="en-US" sz="3200" b="1" dirty="0"/>
              <a:t>Additional Household Members</a:t>
            </a:r>
          </a:p>
          <a:p>
            <a:pPr marL="695960" indent="-457200">
              <a:lnSpc>
                <a:spcPct val="70000"/>
              </a:lnSpc>
              <a:buSzPts val="1960"/>
            </a:pPr>
            <a:r>
              <a:rPr lang="en-US" sz="3200" dirty="0"/>
              <a:t>If there are no additional household members present on January 26</a:t>
            </a:r>
            <a:r>
              <a:rPr lang="en-US" sz="3200" baseline="30000" dirty="0"/>
              <a:t>th</a:t>
            </a:r>
            <a:r>
              <a:rPr lang="en-US" sz="3200" dirty="0"/>
              <a:t>, you may end the survey here</a:t>
            </a:r>
          </a:p>
          <a:p>
            <a:pPr marL="695960" indent="-457200">
              <a:lnSpc>
                <a:spcPct val="70000"/>
              </a:lnSpc>
              <a:buSzPts val="1960"/>
            </a:pPr>
            <a:r>
              <a:rPr lang="en-US" sz="3200" dirty="0"/>
              <a:t>If there are additional members present, the survey will allow for basic information to be collected for up to 5 additional individuals </a:t>
            </a:r>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pic>
        <p:nvPicPr>
          <p:cNvPr id="4" name="Picture 3">
            <a:extLst>
              <a:ext uri="{FF2B5EF4-FFF2-40B4-BE49-F238E27FC236}">
                <a16:creationId xmlns:a16="http://schemas.microsoft.com/office/drawing/2014/main" id="{49488D4C-A31C-4EB0-9E68-BD197301DD87}"/>
              </a:ext>
            </a:extLst>
          </p:cNvPr>
          <p:cNvPicPr>
            <a:picLocks noChangeAspect="1"/>
          </p:cNvPicPr>
          <p:nvPr/>
        </p:nvPicPr>
        <p:blipFill rotWithShape="1">
          <a:blip r:embed="rId4"/>
          <a:srcRect b="13891"/>
          <a:stretch/>
        </p:blipFill>
        <p:spPr>
          <a:xfrm>
            <a:off x="483870" y="2128445"/>
            <a:ext cx="11042473" cy="1147389"/>
          </a:xfrm>
          <a:prstGeom prst="rect">
            <a:avLst/>
          </a:prstGeom>
          <a:ln w="19050">
            <a:solidFill>
              <a:schemeClr val="accent3">
                <a:lumMod val="50000"/>
              </a:schemeClr>
            </a:solidFill>
          </a:ln>
        </p:spPr>
      </p:pic>
      <p:sp>
        <p:nvSpPr>
          <p:cNvPr id="12" name="Google Shape;428;p60">
            <a:extLst>
              <a:ext uri="{FF2B5EF4-FFF2-40B4-BE49-F238E27FC236}">
                <a16:creationId xmlns:a16="http://schemas.microsoft.com/office/drawing/2014/main" id="{029F43EC-132F-4220-A716-7FD0A8572294}"/>
              </a:ext>
            </a:extLst>
          </p:cNvPr>
          <p:cNvSpPr txBox="1">
            <a:spLocks noGrp="1"/>
          </p:cNvSpPr>
          <p:nvPr>
            <p:ph type="title"/>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 Review </a:t>
            </a:r>
            <a:endParaRPr dirty="0"/>
          </a:p>
        </p:txBody>
      </p:sp>
    </p:spTree>
    <p:extLst>
      <p:ext uri="{BB962C8B-B14F-4D97-AF65-F5344CB8AC3E}">
        <p14:creationId xmlns:p14="http://schemas.microsoft.com/office/powerpoint/2010/main" val="1702867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9"/>
          <p:cNvSpPr txBox="1">
            <a:spLocks noGrp="1"/>
          </p:cNvSpPr>
          <p:nvPr>
            <p:ph type="title"/>
          </p:nvPr>
        </p:nvSpPr>
        <p:spPr>
          <a:xfrm>
            <a:off x="253971" y="397872"/>
            <a:ext cx="10464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Gill Sans"/>
              <a:buNone/>
            </a:pPr>
            <a:r>
              <a:rPr lang="en-US" dirty="0">
                <a:latin typeface="Calibri" panose="020F0502020204030204" pitchFamily="34" charset="0"/>
                <a:cs typeface="Calibri" panose="020F0502020204030204" pitchFamily="34" charset="0"/>
              </a:rPr>
              <a:t>2022 Unsheltered Count Survey</a:t>
            </a:r>
            <a:endParaRPr lang="en-US" sz="5400" dirty="0">
              <a:latin typeface="Calibri" panose="020F0502020204030204" pitchFamily="34" charset="0"/>
              <a:cs typeface="Calibri" panose="020F0502020204030204" pitchFamily="34" charset="0"/>
            </a:endParaRPr>
          </a:p>
        </p:txBody>
      </p:sp>
      <p:sp>
        <p:nvSpPr>
          <p:cNvPr id="247" name="Google Shape;247;p9"/>
          <p:cNvSpPr txBox="1">
            <a:spLocks noGrp="1"/>
          </p:cNvSpPr>
          <p:nvPr>
            <p:ph type="body" idx="1"/>
          </p:nvPr>
        </p:nvSpPr>
        <p:spPr>
          <a:xfrm>
            <a:off x="863600" y="2659112"/>
            <a:ext cx="10515600" cy="3713162"/>
          </a:xfrm>
          <a:prstGeom prst="rect">
            <a:avLst/>
          </a:prstGeom>
          <a:noFill/>
          <a:ln>
            <a:noFill/>
          </a:ln>
        </p:spPr>
        <p:txBody>
          <a:bodyPr spcFirstLastPara="1" wrap="square" lIns="91425" tIns="45700" rIns="91425" bIns="45700" anchor="t" anchorCtr="0">
            <a:normAutofit/>
          </a:bodyPr>
          <a:lstStyle/>
          <a:p>
            <a:pPr marL="0" lvl="2" indent="0" algn="l" rtl="0">
              <a:lnSpc>
                <a:spcPct val="90000"/>
              </a:lnSpc>
              <a:spcBef>
                <a:spcPts val="0"/>
              </a:spcBef>
              <a:spcAft>
                <a:spcPts val="0"/>
              </a:spcAft>
              <a:buClr>
                <a:srgbClr val="3F3F3F"/>
              </a:buClr>
              <a:buSzPts val="2800"/>
              <a:buNone/>
            </a:pPr>
            <a:br>
              <a:rPr lang="en-US" sz="2800"/>
            </a:br>
            <a:endParaRPr sz="2800"/>
          </a:p>
        </p:txBody>
      </p:sp>
      <p:sp>
        <p:nvSpPr>
          <p:cNvPr id="248" name="Google Shape;248;p9"/>
          <p:cNvSpPr txBox="1"/>
          <p:nvPr/>
        </p:nvSpPr>
        <p:spPr>
          <a:xfrm>
            <a:off x="863600" y="2137990"/>
            <a:ext cx="10886100" cy="44316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500"/>
              </a:spcBef>
              <a:spcAft>
                <a:spcPts val="0"/>
              </a:spcAft>
              <a:buClr>
                <a:srgbClr val="000000"/>
              </a:buClr>
              <a:buSzPts val="2700"/>
              <a:buFont typeface="Arial" panose="020B0604020202020204" pitchFamily="34" charset="0"/>
              <a:buChar char="•"/>
            </a:pPr>
            <a:r>
              <a:rPr lang="en-US" sz="3000" dirty="0">
                <a:solidFill>
                  <a:srgbClr val="3F3F3F"/>
                </a:solidFill>
              </a:rPr>
              <a:t>The 2022 Unsheltered PIT Count Survey is designed to collected the HUD required data elements </a:t>
            </a:r>
          </a:p>
          <a:p>
            <a:pPr marL="457200" marR="0" lvl="0" indent="-457200" algn="l" rtl="0">
              <a:lnSpc>
                <a:spcPct val="90000"/>
              </a:lnSpc>
              <a:spcBef>
                <a:spcPts val="500"/>
              </a:spcBef>
              <a:spcAft>
                <a:spcPts val="0"/>
              </a:spcAft>
              <a:buClr>
                <a:srgbClr val="000000"/>
              </a:buClr>
              <a:buSzPts val="2700"/>
              <a:buFont typeface="Arial" panose="020B0604020202020204" pitchFamily="34" charset="0"/>
              <a:buChar char="•"/>
            </a:pPr>
            <a:r>
              <a:rPr lang="en-US" sz="3000" b="0" i="0" u="none" strike="noStrike" cap="none" dirty="0">
                <a:solidFill>
                  <a:srgbClr val="3F3F3F"/>
                </a:solidFill>
                <a:latin typeface="Arial"/>
                <a:ea typeface="Arial"/>
                <a:cs typeface="Arial"/>
                <a:sym typeface="Arial"/>
              </a:rPr>
              <a:t>Each LHC must collect, at a minimum, the </a:t>
            </a:r>
            <a:r>
              <a:rPr lang="en-US" sz="3000" dirty="0">
                <a:solidFill>
                  <a:srgbClr val="3F3F3F"/>
                </a:solidFill>
              </a:rPr>
              <a:t>data requested in the survey</a:t>
            </a:r>
          </a:p>
          <a:p>
            <a:pPr marL="457200" marR="0" lvl="0" indent="-457200" algn="l" rtl="0">
              <a:lnSpc>
                <a:spcPct val="90000"/>
              </a:lnSpc>
              <a:spcBef>
                <a:spcPts val="500"/>
              </a:spcBef>
              <a:spcAft>
                <a:spcPts val="0"/>
              </a:spcAft>
              <a:buClr>
                <a:srgbClr val="000000"/>
              </a:buClr>
              <a:buSzPts val="2700"/>
              <a:buFont typeface="Arial" panose="020B0604020202020204" pitchFamily="34" charset="0"/>
              <a:buChar char="•"/>
            </a:pPr>
            <a:r>
              <a:rPr lang="en-US" sz="3000" b="0" i="0" u="none" strike="noStrike" cap="none" dirty="0">
                <a:solidFill>
                  <a:srgbClr val="3F3F3F"/>
                </a:solidFill>
                <a:latin typeface="Arial"/>
                <a:ea typeface="Arial"/>
                <a:cs typeface="Arial"/>
                <a:sym typeface="Arial"/>
              </a:rPr>
              <a:t>All persons facilitating the survey should be trained ahead of time</a:t>
            </a:r>
          </a:p>
          <a:p>
            <a:pPr marL="457200" marR="0" lvl="0" indent="-457200" algn="l" rtl="0">
              <a:lnSpc>
                <a:spcPct val="90000"/>
              </a:lnSpc>
              <a:spcBef>
                <a:spcPts val="500"/>
              </a:spcBef>
              <a:spcAft>
                <a:spcPts val="0"/>
              </a:spcAft>
              <a:buClr>
                <a:srgbClr val="000000"/>
              </a:buClr>
              <a:buSzPts val="2700"/>
              <a:buFont typeface="Arial" panose="020B0604020202020204" pitchFamily="34" charset="0"/>
              <a:buChar char="•"/>
            </a:pPr>
            <a:r>
              <a:rPr lang="en-US" sz="3000" i="1" u="sng" dirty="0">
                <a:solidFill>
                  <a:srgbClr val="3F3F3F"/>
                </a:solidFill>
              </a:rPr>
              <a:t>The survey is only intended for those in unsheltered settings</a:t>
            </a:r>
            <a:r>
              <a:rPr lang="en-US" sz="3000" dirty="0">
                <a:solidFill>
                  <a:srgbClr val="3F3F3F"/>
                </a:solidFill>
              </a:rPr>
              <a:t>, not those in Emergency Shelter, Transitional Housing or Domestic Violence programs</a:t>
            </a:r>
            <a:endParaRPr sz="3200" b="0" i="0" u="none" strike="noStrike" cap="none" dirty="0">
              <a:solidFill>
                <a:srgbClr val="3F3F3F"/>
              </a:solidFill>
              <a:latin typeface="Arial"/>
              <a:ea typeface="Arial"/>
              <a:cs typeface="Arial"/>
              <a:sym typeface="Arial"/>
            </a:endParaRPr>
          </a:p>
          <a:p>
            <a:pPr marL="0" marR="0" lvl="0" indent="0" algn="l" rtl="0">
              <a:lnSpc>
                <a:spcPct val="140000"/>
              </a:lnSpc>
              <a:spcBef>
                <a:spcPts val="500"/>
              </a:spcBef>
              <a:spcAft>
                <a:spcPts val="0"/>
              </a:spcAft>
              <a:buClr>
                <a:srgbClr val="000000"/>
              </a:buClr>
              <a:buSzPts val="3000"/>
              <a:buFont typeface="Arial"/>
              <a:buNone/>
            </a:pPr>
            <a:endParaRPr lang="en-US" sz="3000" b="0" i="0" u="none" strike="noStrike" cap="none" dirty="0">
              <a:solidFill>
                <a:srgbClr val="3F3F3F"/>
              </a:solidFill>
              <a:latin typeface="Calibri" panose="020F0502020204030204" pitchFamily="34" charset="0"/>
              <a:cs typeface="Calibri" panose="020F0502020204030204" pitchFamily="34" charset="0"/>
              <a:sym typeface="Arial"/>
            </a:endParaRPr>
          </a:p>
        </p:txBody>
      </p:sp>
      <p:pic>
        <p:nvPicPr>
          <p:cNvPr id="5" name="Picture 4" descr="Logo&#10;&#10;Description automatically generated">
            <a:extLst>
              <a:ext uri="{FF2B5EF4-FFF2-40B4-BE49-F238E27FC236}">
                <a16:creationId xmlns:a16="http://schemas.microsoft.com/office/drawing/2014/main" id="{2A0E509E-2D93-47DC-817A-79C6BD0F5C74}"/>
              </a:ext>
            </a:extLst>
          </p:cNvPr>
          <p:cNvPicPr>
            <a:picLocks noChangeAspect="1"/>
          </p:cNvPicPr>
          <p:nvPr/>
        </p:nvPicPr>
        <p:blipFill>
          <a:blip r:embed="rId3"/>
          <a:stretch>
            <a:fillRect/>
          </a:stretch>
        </p:blipFill>
        <p:spPr>
          <a:xfrm>
            <a:off x="0" y="5410200"/>
            <a:ext cx="1431471" cy="143147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838200" y="2028099"/>
            <a:ext cx="10515600" cy="4293961"/>
          </a:xfrm>
          <a:prstGeom prst="rect">
            <a:avLst/>
          </a:prstGeom>
          <a:noFill/>
          <a:ln>
            <a:noFill/>
          </a:ln>
        </p:spPr>
        <p:txBody>
          <a:bodyPr spcFirstLastPara="1" wrap="square" lIns="91425" tIns="45700" rIns="91425" bIns="45700" anchor="t" anchorCtr="0">
            <a:normAutofit fontScale="92500"/>
          </a:bodyPr>
          <a:lstStyle/>
          <a:p>
            <a:pPr marL="457200" lvl="0" indent="-218440" algn="l" rtl="0">
              <a:lnSpc>
                <a:spcPct val="70000"/>
              </a:lnSpc>
              <a:spcBef>
                <a:spcPts val="1000"/>
              </a:spcBef>
              <a:spcAft>
                <a:spcPts val="0"/>
              </a:spcAft>
              <a:buSzPts val="1960"/>
              <a:buNone/>
            </a:pPr>
            <a:r>
              <a:rPr lang="en-US" sz="3900" b="1" dirty="0"/>
              <a:t>Reminders:</a:t>
            </a:r>
          </a:p>
          <a:p>
            <a:pPr marL="695960" indent="-457200">
              <a:lnSpc>
                <a:spcPct val="70000"/>
              </a:lnSpc>
              <a:buSzPts val="1960"/>
            </a:pPr>
            <a:r>
              <a:rPr lang="en-US" sz="3200" dirty="0"/>
              <a:t>The Unsheltered PIT Survey is intended </a:t>
            </a:r>
            <a:r>
              <a:rPr lang="en-US" sz="3200" b="1" dirty="0"/>
              <a:t>for those sleeping in an unsheltered location</a:t>
            </a:r>
            <a:r>
              <a:rPr lang="en-US" sz="3200" dirty="0"/>
              <a:t> on the night of January 26</a:t>
            </a:r>
            <a:r>
              <a:rPr lang="en-US" sz="3200" baseline="30000" dirty="0"/>
              <a:t>th</a:t>
            </a:r>
            <a:r>
              <a:rPr lang="en-US" sz="3200" dirty="0"/>
              <a:t>, 2022</a:t>
            </a:r>
          </a:p>
          <a:p>
            <a:pPr marL="695960" indent="-457200">
              <a:lnSpc>
                <a:spcPct val="70000"/>
              </a:lnSpc>
              <a:buSzPts val="1960"/>
            </a:pPr>
            <a:r>
              <a:rPr lang="en-US" sz="3200" dirty="0"/>
              <a:t>Please complete </a:t>
            </a:r>
            <a:r>
              <a:rPr lang="en-US" sz="3200" b="1" dirty="0"/>
              <a:t>one survey per household </a:t>
            </a:r>
          </a:p>
          <a:p>
            <a:pPr marL="695960" indent="-457200">
              <a:lnSpc>
                <a:spcPct val="70000"/>
              </a:lnSpc>
              <a:buSzPts val="1960"/>
            </a:pPr>
            <a:r>
              <a:rPr lang="en-US" sz="3200" dirty="0"/>
              <a:t>Last day to collect survey data on those who slept in unsheltered location on 1/26 is </a:t>
            </a:r>
            <a:r>
              <a:rPr lang="en-US" sz="3200" b="1" dirty="0"/>
              <a:t>February 2</a:t>
            </a:r>
            <a:r>
              <a:rPr lang="en-US" sz="3200" b="1" baseline="30000" dirty="0"/>
              <a:t>nd</a:t>
            </a:r>
            <a:r>
              <a:rPr lang="en-US" sz="3200" b="1" dirty="0"/>
              <a:t>, 2022</a:t>
            </a:r>
          </a:p>
          <a:p>
            <a:pPr marL="695960" indent="-457200">
              <a:lnSpc>
                <a:spcPct val="70000"/>
              </a:lnSpc>
              <a:buSzPts val="1960"/>
            </a:pPr>
            <a:r>
              <a:rPr lang="en-US" sz="3200" dirty="0"/>
              <a:t>All survey data MUST be entered into the Google Form Digital survey by </a:t>
            </a:r>
            <a:r>
              <a:rPr lang="en-US" sz="3200" b="1" dirty="0"/>
              <a:t>February 4</a:t>
            </a:r>
            <a:r>
              <a:rPr lang="en-US" sz="3200" b="1" baseline="30000" dirty="0"/>
              <a:t>th</a:t>
            </a:r>
            <a:r>
              <a:rPr lang="en-US" sz="3200" b="1" dirty="0"/>
              <a:t>, 2022 </a:t>
            </a:r>
          </a:p>
          <a:p>
            <a:pPr marL="695960" indent="-457200">
              <a:lnSpc>
                <a:spcPct val="70000"/>
              </a:lnSpc>
              <a:buSzPts val="1960"/>
            </a:pPr>
            <a:r>
              <a:rPr lang="en-US" sz="3200" dirty="0"/>
              <a:t>Data for those sleeping in Emergency Shelter or Transitional Housing on 1/26/22 will be collected from HMIS</a:t>
            </a:r>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428" name="Google Shape;428;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a:t>
            </a:r>
            <a:endParaRPr dirty="0"/>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3474528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grpSp>
        <p:nvGrpSpPr>
          <p:cNvPr id="499" name="Google Shape;499;p23"/>
          <p:cNvGrpSpPr/>
          <p:nvPr/>
        </p:nvGrpSpPr>
        <p:grpSpPr>
          <a:xfrm>
            <a:off x="0" y="0"/>
            <a:ext cx="12212541" cy="6858000"/>
            <a:chOff x="-20542" y="20377"/>
            <a:chExt cx="12212541" cy="6858000"/>
          </a:xfrm>
        </p:grpSpPr>
        <p:pic>
          <p:nvPicPr>
            <p:cNvPr id="500" name="Google Shape;500;p23" descr="A picture containing indoor, mirror, small, sitting&#10;&#10;Description automatically generated"/>
            <p:cNvPicPr preferRelativeResize="0"/>
            <p:nvPr/>
          </p:nvPicPr>
          <p:blipFill rotWithShape="1">
            <a:blip r:embed="rId3">
              <a:alphaModFix/>
            </a:blip>
            <a:srcRect/>
            <a:stretch/>
          </p:blipFill>
          <p:spPr>
            <a:xfrm>
              <a:off x="3189766" y="20377"/>
              <a:ext cx="9002233" cy="6858000"/>
            </a:xfrm>
            <a:prstGeom prst="rect">
              <a:avLst/>
            </a:prstGeom>
            <a:noFill/>
            <a:ln>
              <a:noFill/>
            </a:ln>
          </p:spPr>
        </p:pic>
        <p:pic>
          <p:nvPicPr>
            <p:cNvPr id="501" name="Google Shape;501;p23" descr="A picture containing indoor, mirror, small, sitting&#10;&#10;Description automatically generated"/>
            <p:cNvPicPr preferRelativeResize="0"/>
            <p:nvPr/>
          </p:nvPicPr>
          <p:blipFill rotWithShape="1">
            <a:blip r:embed="rId4">
              <a:alphaModFix/>
            </a:blip>
            <a:srcRect/>
            <a:stretch/>
          </p:blipFill>
          <p:spPr>
            <a:xfrm flipH="1">
              <a:off x="-20542" y="20377"/>
              <a:ext cx="3401694" cy="6858000"/>
            </a:xfrm>
            <a:prstGeom prst="rect">
              <a:avLst/>
            </a:prstGeom>
            <a:noFill/>
            <a:ln>
              <a:noFill/>
            </a:ln>
          </p:spPr>
        </p:pic>
      </p:grpSp>
      <p:sp>
        <p:nvSpPr>
          <p:cNvPr id="502" name="Google Shape;502;p23" descr="People with documents"/>
          <p:cNvSpPr/>
          <p:nvPr/>
        </p:nvSpPr>
        <p:spPr>
          <a:xfrm>
            <a:off x="0" y="-30566"/>
            <a:ext cx="12212542" cy="6919131"/>
          </a:xfrm>
          <a:custGeom>
            <a:avLst/>
            <a:gdLst/>
            <a:ahLst/>
            <a:cxnLst/>
            <a:rect l="l" t="t" r="r" b="b"/>
            <a:pathLst>
              <a:path w="12189460" h="6858000" extrusionOk="0">
                <a:moveTo>
                  <a:pt x="0" y="6858000"/>
                </a:moveTo>
                <a:lnTo>
                  <a:pt x="12188952" y="6858000"/>
                </a:lnTo>
                <a:lnTo>
                  <a:pt x="12188952" y="0"/>
                </a:lnTo>
                <a:lnTo>
                  <a:pt x="0" y="0"/>
                </a:lnTo>
                <a:lnTo>
                  <a:pt x="0" y="6858000"/>
                </a:lnTo>
                <a:close/>
              </a:path>
            </a:pathLst>
          </a:custGeom>
          <a:solidFill>
            <a:schemeClr val="accent2">
              <a:alpha val="73333"/>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3" name="Google Shape;503;p23"/>
          <p:cNvSpPr txBox="1">
            <a:spLocks noGrp="1"/>
          </p:cNvSpPr>
          <p:nvPr>
            <p:ph type="title"/>
          </p:nvPr>
        </p:nvSpPr>
        <p:spPr>
          <a:xfrm>
            <a:off x="396131" y="2145108"/>
            <a:ext cx="5628351" cy="25677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6600"/>
              <a:buFont typeface="Gill Sans"/>
              <a:buNone/>
            </a:pPr>
            <a:r>
              <a:rPr lang="en-US" sz="6600" dirty="0">
                <a:latin typeface="Calibri" panose="020F0502020204030204" pitchFamily="34" charset="0"/>
                <a:cs typeface="Calibri" panose="020F0502020204030204" pitchFamily="34" charset="0"/>
              </a:rPr>
              <a:t>Thank You!</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9"/>
          <p:cNvSpPr txBox="1">
            <a:spLocks noGrp="1"/>
          </p:cNvSpPr>
          <p:nvPr>
            <p:ph type="title"/>
          </p:nvPr>
        </p:nvSpPr>
        <p:spPr>
          <a:xfrm>
            <a:off x="253971" y="397872"/>
            <a:ext cx="10464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Gill Sans"/>
              <a:buNone/>
            </a:pPr>
            <a:r>
              <a:rPr lang="en-US" dirty="0">
                <a:latin typeface="Calibri" panose="020F0502020204030204" pitchFamily="34" charset="0"/>
                <a:cs typeface="Calibri" panose="020F0502020204030204" pitchFamily="34" charset="0"/>
              </a:rPr>
              <a:t>2022 Unsheltered Count Survey</a:t>
            </a:r>
            <a:endParaRPr lang="en-US" sz="5400" dirty="0">
              <a:latin typeface="Calibri" panose="020F0502020204030204" pitchFamily="34" charset="0"/>
              <a:cs typeface="Calibri" panose="020F0502020204030204" pitchFamily="34" charset="0"/>
            </a:endParaRPr>
          </a:p>
        </p:txBody>
      </p:sp>
      <p:sp>
        <p:nvSpPr>
          <p:cNvPr id="247" name="Google Shape;247;p9"/>
          <p:cNvSpPr txBox="1">
            <a:spLocks noGrp="1"/>
          </p:cNvSpPr>
          <p:nvPr>
            <p:ph type="body" idx="1"/>
          </p:nvPr>
        </p:nvSpPr>
        <p:spPr>
          <a:xfrm>
            <a:off x="863600" y="2659112"/>
            <a:ext cx="10515600" cy="3713162"/>
          </a:xfrm>
          <a:prstGeom prst="rect">
            <a:avLst/>
          </a:prstGeom>
          <a:noFill/>
          <a:ln>
            <a:noFill/>
          </a:ln>
        </p:spPr>
        <p:txBody>
          <a:bodyPr spcFirstLastPara="1" wrap="square" lIns="91425" tIns="45700" rIns="91425" bIns="45700" anchor="t" anchorCtr="0">
            <a:normAutofit/>
          </a:bodyPr>
          <a:lstStyle/>
          <a:p>
            <a:pPr marL="0" lvl="2" indent="0" algn="l" rtl="0">
              <a:lnSpc>
                <a:spcPct val="90000"/>
              </a:lnSpc>
              <a:spcBef>
                <a:spcPts val="0"/>
              </a:spcBef>
              <a:spcAft>
                <a:spcPts val="0"/>
              </a:spcAft>
              <a:buClr>
                <a:srgbClr val="3F3F3F"/>
              </a:buClr>
              <a:buSzPts val="2800"/>
              <a:buNone/>
            </a:pPr>
            <a:br>
              <a:rPr lang="en-US" sz="2800"/>
            </a:br>
            <a:endParaRPr sz="2800"/>
          </a:p>
        </p:txBody>
      </p:sp>
      <p:sp>
        <p:nvSpPr>
          <p:cNvPr id="248" name="Google Shape;248;p9"/>
          <p:cNvSpPr txBox="1"/>
          <p:nvPr/>
        </p:nvSpPr>
        <p:spPr>
          <a:xfrm>
            <a:off x="863600" y="2137990"/>
            <a:ext cx="10886100" cy="44316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500"/>
              </a:spcBef>
              <a:spcAft>
                <a:spcPts val="0"/>
              </a:spcAft>
              <a:buClr>
                <a:srgbClr val="000000"/>
              </a:buClr>
              <a:buSzPts val="2700"/>
              <a:buFont typeface="Arial" panose="020B0604020202020204" pitchFamily="34" charset="0"/>
              <a:buChar char="•"/>
            </a:pPr>
            <a:r>
              <a:rPr lang="en-US" sz="3000" b="0" i="0" u="none" strike="noStrike" cap="none" dirty="0">
                <a:solidFill>
                  <a:srgbClr val="3F3F3F"/>
                </a:solidFill>
                <a:latin typeface="Arial"/>
                <a:ea typeface="Arial"/>
                <a:cs typeface="Arial"/>
                <a:sym typeface="Arial"/>
              </a:rPr>
              <a:t>The 2022 PIT Survey is available in a digital and paper format</a:t>
            </a:r>
          </a:p>
          <a:p>
            <a:pPr marL="457200" marR="0" lvl="0" indent="-457200" algn="l" rtl="0">
              <a:lnSpc>
                <a:spcPct val="90000"/>
              </a:lnSpc>
              <a:spcBef>
                <a:spcPts val="500"/>
              </a:spcBef>
              <a:spcAft>
                <a:spcPts val="0"/>
              </a:spcAft>
              <a:buClr>
                <a:srgbClr val="000000"/>
              </a:buClr>
              <a:buSzPts val="2700"/>
              <a:buFont typeface="Arial" panose="020B0604020202020204" pitchFamily="34" charset="0"/>
              <a:buChar char="•"/>
            </a:pPr>
            <a:r>
              <a:rPr lang="en-US" sz="3000" dirty="0">
                <a:solidFill>
                  <a:srgbClr val="3F3F3F"/>
                </a:solidFill>
              </a:rPr>
              <a:t>LHCs will decide which format to use, however the digital version is encouraged to streamline data collection </a:t>
            </a:r>
          </a:p>
          <a:p>
            <a:pPr marL="457200" marR="0" lvl="0" indent="-457200" algn="l" rtl="0">
              <a:lnSpc>
                <a:spcPct val="90000"/>
              </a:lnSpc>
              <a:spcBef>
                <a:spcPts val="500"/>
              </a:spcBef>
              <a:spcAft>
                <a:spcPts val="0"/>
              </a:spcAft>
              <a:buClr>
                <a:srgbClr val="000000"/>
              </a:buClr>
              <a:buSzPts val="2700"/>
              <a:buFont typeface="Arial" panose="020B0604020202020204" pitchFamily="34" charset="0"/>
              <a:buChar char="•"/>
            </a:pPr>
            <a:r>
              <a:rPr lang="en-US" sz="3000" b="0" i="0" u="none" strike="noStrike" cap="none" dirty="0">
                <a:solidFill>
                  <a:srgbClr val="3F3F3F"/>
                </a:solidFill>
                <a:latin typeface="Arial"/>
                <a:ea typeface="Arial"/>
                <a:cs typeface="Arial"/>
                <a:sym typeface="Arial"/>
              </a:rPr>
              <a:t>The digital version will be available via Google Forms and can be accessed via computer, smart phone or tablet</a:t>
            </a:r>
          </a:p>
          <a:p>
            <a:pPr marL="457200" marR="0" lvl="0" indent="-457200" algn="l" rtl="0">
              <a:lnSpc>
                <a:spcPct val="90000"/>
              </a:lnSpc>
              <a:spcBef>
                <a:spcPts val="500"/>
              </a:spcBef>
              <a:spcAft>
                <a:spcPts val="0"/>
              </a:spcAft>
              <a:buClr>
                <a:srgbClr val="000000"/>
              </a:buClr>
              <a:buSzPts val="2700"/>
              <a:buFont typeface="Arial" panose="020B0604020202020204" pitchFamily="34" charset="0"/>
              <a:buChar char="•"/>
            </a:pPr>
            <a:r>
              <a:rPr lang="en-US" sz="3000" dirty="0">
                <a:solidFill>
                  <a:srgbClr val="3F3F3F"/>
                </a:solidFill>
              </a:rPr>
              <a:t>Regardless of the version used, all Unsheltered Survey data must be entered into the Google Form by February 4, 2022</a:t>
            </a:r>
            <a:endParaRPr sz="3200" b="0" i="0" u="none" strike="noStrike" cap="none" dirty="0">
              <a:solidFill>
                <a:srgbClr val="3F3F3F"/>
              </a:solidFill>
              <a:latin typeface="Arial"/>
              <a:ea typeface="Arial"/>
              <a:cs typeface="Arial"/>
              <a:sym typeface="Arial"/>
            </a:endParaRPr>
          </a:p>
          <a:p>
            <a:pPr marL="0" marR="0" lvl="0" indent="0" algn="l" rtl="0">
              <a:lnSpc>
                <a:spcPct val="140000"/>
              </a:lnSpc>
              <a:spcBef>
                <a:spcPts val="500"/>
              </a:spcBef>
              <a:spcAft>
                <a:spcPts val="0"/>
              </a:spcAft>
              <a:buClr>
                <a:srgbClr val="000000"/>
              </a:buClr>
              <a:buSzPts val="3000"/>
              <a:buFont typeface="Arial"/>
              <a:buNone/>
            </a:pPr>
            <a:endParaRPr lang="en-US" sz="3000" b="0" i="0" u="none" strike="noStrike" cap="none" dirty="0">
              <a:solidFill>
                <a:srgbClr val="3F3F3F"/>
              </a:solidFill>
              <a:latin typeface="Calibri" panose="020F0502020204030204" pitchFamily="34" charset="0"/>
              <a:cs typeface="Calibri" panose="020F0502020204030204" pitchFamily="34" charset="0"/>
              <a:sym typeface="Arial"/>
            </a:endParaRPr>
          </a:p>
        </p:txBody>
      </p:sp>
      <p:pic>
        <p:nvPicPr>
          <p:cNvPr id="5" name="Picture 4" descr="Logo&#10;&#10;Description automatically generated">
            <a:extLst>
              <a:ext uri="{FF2B5EF4-FFF2-40B4-BE49-F238E27FC236}">
                <a16:creationId xmlns:a16="http://schemas.microsoft.com/office/drawing/2014/main" id="{2A0E509E-2D93-47DC-817A-79C6BD0F5C74}"/>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1543815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7"/>
          <p:cNvSpPr txBox="1">
            <a:spLocks noGrp="1"/>
          </p:cNvSpPr>
          <p:nvPr>
            <p:ph type="body" idx="1"/>
          </p:nvPr>
        </p:nvSpPr>
        <p:spPr>
          <a:xfrm>
            <a:off x="715735" y="2173963"/>
            <a:ext cx="10515600" cy="3749449"/>
          </a:xfrm>
          <a:prstGeom prst="rect">
            <a:avLst/>
          </a:prstGeom>
          <a:noFill/>
          <a:ln>
            <a:noFill/>
          </a:ln>
        </p:spPr>
        <p:txBody>
          <a:bodyPr spcFirstLastPara="1" wrap="square" lIns="91425" tIns="45700" rIns="91425" bIns="45700" anchor="t" anchorCtr="0">
            <a:normAutofit lnSpcReduction="10000"/>
          </a:bodyPr>
          <a:lstStyle/>
          <a:p>
            <a:pPr marL="228600" indent="0">
              <a:buNone/>
            </a:pPr>
            <a:r>
              <a:rPr lang="en-US" b="1" dirty="0"/>
              <a:t>Unsheltered PIT Timeline</a:t>
            </a:r>
          </a:p>
          <a:p>
            <a:pPr marL="685800" indent="-457200"/>
            <a:r>
              <a:rPr lang="en-US" dirty="0"/>
              <a:t>The Unsheltered PIT Count is Wednesday, January 26</a:t>
            </a:r>
            <a:r>
              <a:rPr lang="en-US" baseline="30000" dirty="0"/>
              <a:t>th</a:t>
            </a:r>
            <a:r>
              <a:rPr lang="en-US" dirty="0"/>
              <a:t>, 2022</a:t>
            </a:r>
          </a:p>
          <a:p>
            <a:pPr marL="685800" indent="-457200"/>
            <a:r>
              <a:rPr lang="en-US" dirty="0"/>
              <a:t>The last day to conduct surveys for those who slept in unsheltered settings on January 26</a:t>
            </a:r>
            <a:r>
              <a:rPr lang="en-US" baseline="30000" dirty="0"/>
              <a:t>th</a:t>
            </a:r>
            <a:r>
              <a:rPr lang="en-US" dirty="0"/>
              <a:t> is February 2</a:t>
            </a:r>
            <a:r>
              <a:rPr lang="en-US" baseline="30000" dirty="0"/>
              <a:t>rd</a:t>
            </a:r>
            <a:r>
              <a:rPr lang="en-US" dirty="0"/>
              <a:t>, 2022</a:t>
            </a:r>
          </a:p>
          <a:p>
            <a:pPr marL="685800" indent="-457200"/>
            <a:r>
              <a:rPr lang="en-US" dirty="0"/>
              <a:t>All unsheltered survey data must be entered into Google Form digital version of the survey by February 4</a:t>
            </a:r>
            <a:r>
              <a:rPr lang="en-US" baseline="30000" dirty="0"/>
              <a:t>th</a:t>
            </a:r>
            <a:r>
              <a:rPr lang="en-US" dirty="0"/>
              <a:t>, 2022</a:t>
            </a:r>
          </a:p>
          <a:p>
            <a:pPr marL="685800" indent="-457200"/>
            <a:r>
              <a:rPr lang="en-US" dirty="0"/>
              <a:t>LHCs can keep their paper surveys, no need to submit to the Lead Agency once all data is entered </a:t>
            </a:r>
          </a:p>
          <a:p>
            <a:pPr marL="457200" lvl="0" indent="-228600" algn="l" rtl="0">
              <a:lnSpc>
                <a:spcPct val="90000"/>
              </a:lnSpc>
              <a:spcBef>
                <a:spcPts val="1000"/>
              </a:spcBef>
              <a:spcAft>
                <a:spcPts val="0"/>
              </a:spcAft>
              <a:buClr>
                <a:schemeClr val="dk1"/>
              </a:buClr>
              <a:buSzPts val="1800"/>
              <a:buNone/>
            </a:pPr>
            <a:endParaRPr dirty="0"/>
          </a:p>
        </p:txBody>
      </p:sp>
      <p:sp>
        <p:nvSpPr>
          <p:cNvPr id="391" name="Google Shape;391;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pic>
        <p:nvPicPr>
          <p:cNvPr id="5" name="Picture 4" descr="Logo&#10;&#10;Description automatically generated">
            <a:extLst>
              <a:ext uri="{FF2B5EF4-FFF2-40B4-BE49-F238E27FC236}">
                <a16:creationId xmlns:a16="http://schemas.microsoft.com/office/drawing/2014/main" id="{49C99723-A113-414F-AB8C-15558A7ADBFD}"/>
              </a:ext>
            </a:extLst>
          </p:cNvPr>
          <p:cNvPicPr>
            <a:picLocks noChangeAspect="1"/>
          </p:cNvPicPr>
          <p:nvPr/>
        </p:nvPicPr>
        <p:blipFill>
          <a:blip r:embed="rId3"/>
          <a:stretch>
            <a:fillRect/>
          </a:stretch>
        </p:blipFill>
        <p:spPr>
          <a:xfrm>
            <a:off x="0" y="5410200"/>
            <a:ext cx="1431471" cy="1431471"/>
          </a:xfrm>
          <a:prstGeom prst="rect">
            <a:avLst/>
          </a:prstGeom>
        </p:spPr>
      </p:pic>
      <p:sp>
        <p:nvSpPr>
          <p:cNvPr id="10" name="Google Shape;246;p9">
            <a:extLst>
              <a:ext uri="{FF2B5EF4-FFF2-40B4-BE49-F238E27FC236}">
                <a16:creationId xmlns:a16="http://schemas.microsoft.com/office/drawing/2014/main" id="{739FFA9E-7CE9-42F6-BB77-6032DA5E250B}"/>
              </a:ext>
            </a:extLst>
          </p:cNvPr>
          <p:cNvSpPr txBox="1">
            <a:spLocks/>
          </p:cNvSpPr>
          <p:nvPr/>
        </p:nvSpPr>
        <p:spPr>
          <a:xfrm>
            <a:off x="253971" y="397872"/>
            <a:ext cx="104649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Avenir"/>
              <a:buNone/>
              <a:defRPr sz="44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pPr>
              <a:buSzPts val="3600"/>
              <a:buFont typeface="Gill Sans"/>
              <a:buNone/>
            </a:pPr>
            <a:r>
              <a:rPr lang="en-US">
                <a:latin typeface="Calibri" panose="020F0502020204030204" pitchFamily="34" charset="0"/>
                <a:cs typeface="Calibri" panose="020F0502020204030204" pitchFamily="34" charset="0"/>
              </a:rPr>
              <a:t>2022 Unsheltered Count Survey</a:t>
            </a:r>
            <a:endParaRPr lang="en-US" sz="5400"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838200" y="2198914"/>
            <a:ext cx="10515600" cy="4293961"/>
          </a:xfrm>
          <a:prstGeom prst="rect">
            <a:avLst/>
          </a:prstGeom>
          <a:noFill/>
          <a:ln>
            <a:noFill/>
          </a:ln>
        </p:spPr>
        <p:txBody>
          <a:bodyPr spcFirstLastPara="1" wrap="square" lIns="91425" tIns="45700" rIns="91425" bIns="45700" anchor="t" anchorCtr="0">
            <a:normAutofit/>
          </a:bodyPr>
          <a:lstStyle/>
          <a:p>
            <a:pPr marL="238760" indent="0">
              <a:lnSpc>
                <a:spcPct val="70000"/>
              </a:lnSpc>
              <a:buSzPts val="1960"/>
              <a:buNone/>
            </a:pPr>
            <a:r>
              <a:rPr lang="en-US" sz="3200" b="1" dirty="0"/>
              <a:t>Survey Review</a:t>
            </a:r>
          </a:p>
          <a:p>
            <a:pPr marL="695960" indent="-457200">
              <a:lnSpc>
                <a:spcPct val="70000"/>
              </a:lnSpc>
              <a:buSzPts val="1960"/>
            </a:pPr>
            <a:r>
              <a:rPr lang="en-US" sz="3200" dirty="0"/>
              <a:t>The online and paper survey can be accessed </a:t>
            </a:r>
            <a:r>
              <a:rPr lang="en-US" sz="3200" dirty="0">
                <a:hlinkClick r:id="rId3"/>
              </a:rPr>
              <a:t>HERE</a:t>
            </a:r>
            <a:endParaRPr lang="en-US" sz="3200" dirty="0"/>
          </a:p>
          <a:p>
            <a:pPr marL="695960" indent="-457200">
              <a:lnSpc>
                <a:spcPct val="70000"/>
              </a:lnSpc>
              <a:buSzPts val="1960"/>
            </a:pPr>
            <a:r>
              <a:rPr lang="en-US" sz="3200" dirty="0"/>
              <a:t>Additional PIT resources and training materials accessed </a:t>
            </a:r>
            <a:r>
              <a:rPr lang="en-US" sz="3200" dirty="0">
                <a:hlinkClick r:id="rId3"/>
              </a:rPr>
              <a:t>HERE</a:t>
            </a:r>
            <a:endParaRPr lang="en-US" sz="3200" dirty="0"/>
          </a:p>
          <a:p>
            <a:pPr marL="695960" indent="-457200">
              <a:lnSpc>
                <a:spcPct val="70000"/>
              </a:lnSpc>
              <a:buSzPts val="1960"/>
            </a:pPr>
            <a:r>
              <a:rPr lang="en-US" sz="3200" dirty="0"/>
              <a:t>The following slides include screenshots of the Unsheltered Survey and a brief explanation</a:t>
            </a:r>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428" name="Google Shape;428;p60"/>
          <p:cNvSpPr txBox="1">
            <a:spLocks noGrp="1"/>
          </p:cNvSpPr>
          <p:nvPr>
            <p:ph type="title"/>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 Review </a:t>
            </a:r>
            <a:endParaRPr dirty="0"/>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4"/>
          <a:stretch>
            <a:fillRect/>
          </a:stretch>
        </p:blipFill>
        <p:spPr>
          <a:xfrm>
            <a:off x="0" y="5410200"/>
            <a:ext cx="1431471" cy="1431471"/>
          </a:xfrm>
          <a:prstGeom prst="rect">
            <a:avLst/>
          </a:prstGeom>
        </p:spPr>
      </p:pic>
    </p:spTree>
    <p:extLst>
      <p:ext uri="{BB962C8B-B14F-4D97-AF65-F5344CB8AC3E}">
        <p14:creationId xmlns:p14="http://schemas.microsoft.com/office/powerpoint/2010/main" val="4229585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205740" y="2160270"/>
            <a:ext cx="3771900" cy="3691890"/>
          </a:xfrm>
          <a:prstGeom prst="rect">
            <a:avLst/>
          </a:prstGeom>
          <a:noFill/>
          <a:ln>
            <a:noFill/>
          </a:ln>
        </p:spPr>
        <p:txBody>
          <a:bodyPr spcFirstLastPara="1" wrap="square" lIns="91425" tIns="45700" rIns="91425" bIns="45700" anchor="t" anchorCtr="0">
            <a:normAutofit/>
          </a:bodyPr>
          <a:lstStyle/>
          <a:p>
            <a:pPr marL="457200" lvl="0" indent="-218440" rtl="0">
              <a:lnSpc>
                <a:spcPct val="70000"/>
              </a:lnSpc>
              <a:spcBef>
                <a:spcPts val="1000"/>
              </a:spcBef>
              <a:spcAft>
                <a:spcPts val="0"/>
              </a:spcAft>
              <a:buSzPts val="1960"/>
              <a:buNone/>
            </a:pPr>
            <a:r>
              <a:rPr lang="en-US" sz="2400" b="1" dirty="0"/>
              <a:t>Survey Introduction</a:t>
            </a:r>
          </a:p>
          <a:p>
            <a:pPr marL="581660">
              <a:lnSpc>
                <a:spcPct val="70000"/>
              </a:lnSpc>
              <a:buSzPts val="1960"/>
            </a:pPr>
            <a:r>
              <a:rPr lang="en-US" sz="2400" dirty="0"/>
              <a:t>All survey questions are voluntary for clients</a:t>
            </a:r>
          </a:p>
          <a:p>
            <a:pPr marL="581660">
              <a:lnSpc>
                <a:spcPct val="70000"/>
              </a:lnSpc>
              <a:buSzPts val="1960"/>
            </a:pPr>
            <a:r>
              <a:rPr lang="en-US" sz="2400" dirty="0"/>
              <a:t>Complete 1 survey per Household</a:t>
            </a:r>
          </a:p>
          <a:p>
            <a:pPr marL="581660">
              <a:lnSpc>
                <a:spcPct val="70000"/>
              </a:lnSpc>
              <a:buSzPts val="1960"/>
            </a:pPr>
            <a:r>
              <a:rPr lang="en-US" sz="2400" dirty="0"/>
              <a:t>This survey is ONLY for those living in unsheltered situations – NOT Emergency Shelter or Transitional Housing Projects</a:t>
            </a:r>
          </a:p>
          <a:p>
            <a:pPr marL="457200" lvl="0" indent="-218440" algn="l" rtl="0">
              <a:lnSpc>
                <a:spcPct val="70000"/>
              </a:lnSpc>
              <a:spcBef>
                <a:spcPts val="1000"/>
              </a:spcBef>
              <a:spcAft>
                <a:spcPts val="0"/>
              </a:spcAft>
              <a:buSzPts val="1960"/>
              <a:buNone/>
            </a:pPr>
            <a:endParaRPr lang="en-US" sz="1960" dirty="0"/>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pic>
        <p:nvPicPr>
          <p:cNvPr id="3" name="Picture 2">
            <a:extLst>
              <a:ext uri="{FF2B5EF4-FFF2-40B4-BE49-F238E27FC236}">
                <a16:creationId xmlns:a16="http://schemas.microsoft.com/office/drawing/2014/main" id="{E98D0D57-619E-42AC-BA60-1C7A2A038488}"/>
              </a:ext>
            </a:extLst>
          </p:cNvPr>
          <p:cNvPicPr>
            <a:picLocks noChangeAspect="1"/>
          </p:cNvPicPr>
          <p:nvPr/>
        </p:nvPicPr>
        <p:blipFill rotWithShape="1">
          <a:blip r:embed="rId4"/>
          <a:srcRect l="3957" t="10381" r="3680" b="5533"/>
          <a:stretch/>
        </p:blipFill>
        <p:spPr>
          <a:xfrm>
            <a:off x="4103370" y="2263140"/>
            <a:ext cx="7790490" cy="3589020"/>
          </a:xfrm>
          <a:prstGeom prst="rect">
            <a:avLst/>
          </a:prstGeom>
          <a:ln w="19050">
            <a:solidFill>
              <a:schemeClr val="accent3">
                <a:lumMod val="50000"/>
              </a:schemeClr>
            </a:solidFill>
          </a:ln>
        </p:spPr>
      </p:pic>
      <p:sp>
        <p:nvSpPr>
          <p:cNvPr id="11" name="Google Shape;428;p60">
            <a:extLst>
              <a:ext uri="{FF2B5EF4-FFF2-40B4-BE49-F238E27FC236}">
                <a16:creationId xmlns:a16="http://schemas.microsoft.com/office/drawing/2014/main" id="{204B75B3-722F-4AAA-B571-060EB4D5BE59}"/>
              </a:ext>
            </a:extLst>
          </p:cNvPr>
          <p:cNvSpPr txBox="1">
            <a:spLocks/>
          </p:cNvSpPr>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Avenir"/>
              <a:buNone/>
              <a:defRPr sz="44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r>
              <a:rPr lang="en-US">
                <a:latin typeface="Calibri" panose="020F0502020204030204" pitchFamily="34" charset="0"/>
                <a:cs typeface="Calibri" panose="020F0502020204030204" pitchFamily="34" charset="0"/>
              </a:rPr>
              <a:t>2022 Unsheltered Survey Review </a:t>
            </a:r>
            <a:endParaRPr lang="en-US" dirty="0"/>
          </a:p>
        </p:txBody>
      </p:sp>
    </p:spTree>
    <p:extLst>
      <p:ext uri="{BB962C8B-B14F-4D97-AF65-F5344CB8AC3E}">
        <p14:creationId xmlns:p14="http://schemas.microsoft.com/office/powerpoint/2010/main" val="1377082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1478451" y="4570579"/>
            <a:ext cx="9235097" cy="1205418"/>
          </a:xfrm>
          <a:prstGeom prst="rect">
            <a:avLst/>
          </a:prstGeom>
          <a:noFill/>
          <a:ln>
            <a:noFill/>
          </a:ln>
        </p:spPr>
        <p:txBody>
          <a:bodyPr spcFirstLastPara="1" wrap="square" lIns="0" tIns="0" rIns="0" bIns="182880" anchor="t" anchorCtr="0">
            <a:normAutofit fontScale="77500" lnSpcReduction="20000"/>
          </a:bodyPr>
          <a:lstStyle/>
          <a:p>
            <a:pPr marL="457200" lvl="0" indent="-218440" algn="l" rtl="0">
              <a:lnSpc>
                <a:spcPct val="100000"/>
              </a:lnSpc>
              <a:spcBef>
                <a:spcPts val="1000"/>
              </a:spcBef>
              <a:spcAft>
                <a:spcPts val="0"/>
              </a:spcAft>
              <a:buSzPts val="1960"/>
              <a:buNone/>
            </a:pPr>
            <a:r>
              <a:rPr lang="en-US" sz="3200" b="1" dirty="0"/>
              <a:t>Surveyor Information</a:t>
            </a:r>
          </a:p>
          <a:p>
            <a:pPr marL="695960" indent="-457200">
              <a:lnSpc>
                <a:spcPct val="100000"/>
              </a:lnSpc>
              <a:buSzPts val="1960"/>
            </a:pPr>
            <a:r>
              <a:rPr lang="en-US" sz="3200" dirty="0"/>
              <a:t>Requested in case there is need for clarification after the count</a:t>
            </a:r>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pic>
        <p:nvPicPr>
          <p:cNvPr id="3" name="Picture 2">
            <a:extLst>
              <a:ext uri="{FF2B5EF4-FFF2-40B4-BE49-F238E27FC236}">
                <a16:creationId xmlns:a16="http://schemas.microsoft.com/office/drawing/2014/main" id="{E21BD63E-8286-4653-ABE8-F5A680F7A838}"/>
              </a:ext>
            </a:extLst>
          </p:cNvPr>
          <p:cNvPicPr>
            <a:picLocks noChangeAspect="1"/>
          </p:cNvPicPr>
          <p:nvPr/>
        </p:nvPicPr>
        <p:blipFill>
          <a:blip r:embed="rId4"/>
          <a:stretch>
            <a:fillRect/>
          </a:stretch>
        </p:blipFill>
        <p:spPr>
          <a:xfrm>
            <a:off x="2428502" y="2287421"/>
            <a:ext cx="6579870" cy="2037229"/>
          </a:xfrm>
          <a:prstGeom prst="rect">
            <a:avLst/>
          </a:prstGeom>
          <a:ln w="19050">
            <a:solidFill>
              <a:schemeClr val="accent3">
                <a:lumMod val="50000"/>
              </a:schemeClr>
            </a:solidFill>
          </a:ln>
        </p:spPr>
      </p:pic>
      <p:sp>
        <p:nvSpPr>
          <p:cNvPr id="11" name="Google Shape;428;p60">
            <a:extLst>
              <a:ext uri="{FF2B5EF4-FFF2-40B4-BE49-F238E27FC236}">
                <a16:creationId xmlns:a16="http://schemas.microsoft.com/office/drawing/2014/main" id="{F51E0FC2-302B-4D8A-A37E-CFA52C42F901}"/>
              </a:ext>
            </a:extLst>
          </p:cNvPr>
          <p:cNvSpPr txBox="1">
            <a:spLocks noGrp="1"/>
          </p:cNvSpPr>
          <p:nvPr>
            <p:ph type="title"/>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 Review </a:t>
            </a:r>
            <a:endParaRPr dirty="0"/>
          </a:p>
        </p:txBody>
      </p:sp>
    </p:spTree>
    <p:extLst>
      <p:ext uri="{BB962C8B-B14F-4D97-AF65-F5344CB8AC3E}">
        <p14:creationId xmlns:p14="http://schemas.microsoft.com/office/powerpoint/2010/main" val="629001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body" idx="1"/>
          </p:nvPr>
        </p:nvSpPr>
        <p:spPr>
          <a:xfrm>
            <a:off x="838200" y="2198914"/>
            <a:ext cx="10515600" cy="4293961"/>
          </a:xfrm>
          <a:prstGeom prst="rect">
            <a:avLst/>
          </a:prstGeom>
          <a:noFill/>
          <a:ln>
            <a:noFill/>
          </a:ln>
        </p:spPr>
        <p:txBody>
          <a:bodyPr spcFirstLastPara="1" wrap="square" lIns="91425" tIns="45700" rIns="91425" bIns="45700" anchor="t" anchorCtr="0">
            <a:normAutofit/>
          </a:bodyPr>
          <a:lstStyle/>
          <a:p>
            <a:pPr marL="457200" lvl="0" indent="-218440" algn="l" rtl="0">
              <a:lnSpc>
                <a:spcPct val="70000"/>
              </a:lnSpc>
              <a:spcBef>
                <a:spcPts val="1000"/>
              </a:spcBef>
              <a:spcAft>
                <a:spcPts val="0"/>
              </a:spcAft>
              <a:buSzPts val="1960"/>
              <a:buNone/>
            </a:pPr>
            <a:r>
              <a:rPr lang="en-US" sz="1960" dirty="0"/>
              <a:t> </a:t>
            </a:r>
          </a:p>
        </p:txBody>
      </p:sp>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pic>
        <p:nvPicPr>
          <p:cNvPr id="3" name="Picture 2">
            <a:extLst>
              <a:ext uri="{FF2B5EF4-FFF2-40B4-BE49-F238E27FC236}">
                <a16:creationId xmlns:a16="http://schemas.microsoft.com/office/drawing/2014/main" id="{38D26C11-EF2A-4F3F-B70A-F3CF342ACC67}"/>
              </a:ext>
            </a:extLst>
          </p:cNvPr>
          <p:cNvPicPr>
            <a:picLocks noChangeAspect="1"/>
          </p:cNvPicPr>
          <p:nvPr/>
        </p:nvPicPr>
        <p:blipFill>
          <a:blip r:embed="rId4"/>
          <a:stretch>
            <a:fillRect/>
          </a:stretch>
        </p:blipFill>
        <p:spPr>
          <a:xfrm>
            <a:off x="5028908" y="2127530"/>
            <a:ext cx="6729043" cy="1760373"/>
          </a:xfrm>
          <a:prstGeom prst="rect">
            <a:avLst/>
          </a:prstGeom>
          <a:ln w="19050">
            <a:solidFill>
              <a:schemeClr val="accent3">
                <a:lumMod val="50000"/>
              </a:schemeClr>
            </a:solidFill>
          </a:ln>
        </p:spPr>
      </p:pic>
      <p:pic>
        <p:nvPicPr>
          <p:cNvPr id="7" name="Picture 6">
            <a:extLst>
              <a:ext uri="{FF2B5EF4-FFF2-40B4-BE49-F238E27FC236}">
                <a16:creationId xmlns:a16="http://schemas.microsoft.com/office/drawing/2014/main" id="{CE66B1E7-B7FE-4B53-9C03-ABA4980EED62}"/>
              </a:ext>
            </a:extLst>
          </p:cNvPr>
          <p:cNvPicPr>
            <a:picLocks noChangeAspect="1"/>
          </p:cNvPicPr>
          <p:nvPr/>
        </p:nvPicPr>
        <p:blipFill>
          <a:blip r:embed="rId5"/>
          <a:stretch>
            <a:fillRect/>
          </a:stretch>
        </p:blipFill>
        <p:spPr>
          <a:xfrm>
            <a:off x="5028908" y="4024428"/>
            <a:ext cx="6729043" cy="2331922"/>
          </a:xfrm>
          <a:prstGeom prst="rect">
            <a:avLst/>
          </a:prstGeom>
          <a:noFill/>
          <a:ln w="19050">
            <a:solidFill>
              <a:schemeClr val="accent3">
                <a:lumMod val="50000"/>
              </a:schemeClr>
            </a:solidFill>
          </a:ln>
        </p:spPr>
      </p:pic>
      <p:sp>
        <p:nvSpPr>
          <p:cNvPr id="8" name="TextBox 7">
            <a:extLst>
              <a:ext uri="{FF2B5EF4-FFF2-40B4-BE49-F238E27FC236}">
                <a16:creationId xmlns:a16="http://schemas.microsoft.com/office/drawing/2014/main" id="{1839DCDF-6617-433A-AF71-31B3BE33D79B}"/>
              </a:ext>
            </a:extLst>
          </p:cNvPr>
          <p:cNvSpPr txBox="1"/>
          <p:nvPr/>
        </p:nvSpPr>
        <p:spPr>
          <a:xfrm>
            <a:off x="838200" y="2174800"/>
            <a:ext cx="3847790" cy="1569660"/>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Prior Survey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Asked to prevent duplicate survey information </a:t>
            </a:r>
            <a:endParaRPr lang="en-US" sz="2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F02A29E-7C6D-4696-8468-6AE2779AC273}"/>
              </a:ext>
            </a:extLst>
          </p:cNvPr>
          <p:cNvSpPr txBox="1"/>
          <p:nvPr/>
        </p:nvSpPr>
        <p:spPr>
          <a:xfrm>
            <a:off x="838200" y="4024428"/>
            <a:ext cx="3409405" cy="2308324"/>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Consent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Asked to allow client to give consent to data collection and ensure that all responses are confidential</a:t>
            </a:r>
            <a:endParaRPr lang="en-US" sz="2400" b="1" dirty="0">
              <a:latin typeface="Calibri" panose="020F0502020204030204" pitchFamily="34" charset="0"/>
              <a:cs typeface="Calibri" panose="020F0502020204030204" pitchFamily="34" charset="0"/>
            </a:endParaRPr>
          </a:p>
        </p:txBody>
      </p:sp>
      <p:sp>
        <p:nvSpPr>
          <p:cNvPr id="16" name="Google Shape;428;p60">
            <a:extLst>
              <a:ext uri="{FF2B5EF4-FFF2-40B4-BE49-F238E27FC236}">
                <a16:creationId xmlns:a16="http://schemas.microsoft.com/office/drawing/2014/main" id="{A54B7E8F-A40D-49E7-9DC4-D82219FD9F87}"/>
              </a:ext>
            </a:extLst>
          </p:cNvPr>
          <p:cNvSpPr txBox="1">
            <a:spLocks noGrp="1"/>
          </p:cNvSpPr>
          <p:nvPr>
            <p:ph type="title"/>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 Review </a:t>
            </a:r>
            <a:endParaRPr dirty="0"/>
          </a:p>
        </p:txBody>
      </p:sp>
    </p:spTree>
    <p:extLst>
      <p:ext uri="{BB962C8B-B14F-4D97-AF65-F5344CB8AC3E}">
        <p14:creationId xmlns:p14="http://schemas.microsoft.com/office/powerpoint/2010/main" val="3202622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pic>
        <p:nvPicPr>
          <p:cNvPr id="5" name="Picture 4" descr="Logo&#10;&#10;Description automatically generated">
            <a:extLst>
              <a:ext uri="{FF2B5EF4-FFF2-40B4-BE49-F238E27FC236}">
                <a16:creationId xmlns:a16="http://schemas.microsoft.com/office/drawing/2014/main" id="{506D7FAC-1A5C-4F02-BA02-EA707CB1A34F}"/>
              </a:ext>
            </a:extLst>
          </p:cNvPr>
          <p:cNvPicPr>
            <a:picLocks noChangeAspect="1"/>
          </p:cNvPicPr>
          <p:nvPr/>
        </p:nvPicPr>
        <p:blipFill>
          <a:blip r:embed="rId3"/>
          <a:stretch>
            <a:fillRect/>
          </a:stretch>
        </p:blipFill>
        <p:spPr>
          <a:xfrm>
            <a:off x="0" y="5410200"/>
            <a:ext cx="1431471" cy="1431471"/>
          </a:xfrm>
          <a:prstGeom prst="rect">
            <a:avLst/>
          </a:prstGeom>
        </p:spPr>
      </p:pic>
      <p:pic>
        <p:nvPicPr>
          <p:cNvPr id="3" name="Picture 2">
            <a:extLst>
              <a:ext uri="{FF2B5EF4-FFF2-40B4-BE49-F238E27FC236}">
                <a16:creationId xmlns:a16="http://schemas.microsoft.com/office/drawing/2014/main" id="{0470749F-9E81-4FB8-93C1-977A0F865D3D}"/>
              </a:ext>
            </a:extLst>
          </p:cNvPr>
          <p:cNvPicPr>
            <a:picLocks noChangeAspect="1"/>
          </p:cNvPicPr>
          <p:nvPr/>
        </p:nvPicPr>
        <p:blipFill rotWithShape="1">
          <a:blip r:embed="rId4"/>
          <a:srcRect r="3596"/>
          <a:stretch/>
        </p:blipFill>
        <p:spPr>
          <a:xfrm>
            <a:off x="2371180" y="2003029"/>
            <a:ext cx="7449639" cy="4535883"/>
          </a:xfrm>
          <a:prstGeom prst="rect">
            <a:avLst/>
          </a:prstGeom>
          <a:ln w="19050">
            <a:solidFill>
              <a:schemeClr val="accent3">
                <a:lumMod val="50000"/>
              </a:schemeClr>
            </a:solidFill>
          </a:ln>
        </p:spPr>
      </p:pic>
      <p:sp>
        <p:nvSpPr>
          <p:cNvPr id="4" name="TextBox 3">
            <a:extLst>
              <a:ext uri="{FF2B5EF4-FFF2-40B4-BE49-F238E27FC236}">
                <a16:creationId xmlns:a16="http://schemas.microsoft.com/office/drawing/2014/main" id="{030F3940-2400-4013-97E2-CC3B4F9D584C}"/>
              </a:ext>
            </a:extLst>
          </p:cNvPr>
          <p:cNvSpPr txBox="1"/>
          <p:nvPr/>
        </p:nvSpPr>
        <p:spPr>
          <a:xfrm>
            <a:off x="4339738" y="2747476"/>
            <a:ext cx="5481081" cy="3046988"/>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Location </a:t>
            </a:r>
          </a:p>
          <a:p>
            <a:pPr marL="342900" indent="-342900">
              <a:buFont typeface="Arial" panose="020B0604020202020204" pitchFamily="34" charset="0"/>
              <a:buChar char="•"/>
            </a:pPr>
            <a:r>
              <a:rPr lang="en-US" sz="3200" dirty="0">
                <a:latin typeface="Calibri" panose="020F0502020204030204" pitchFamily="34" charset="0"/>
                <a:cs typeface="Calibri" panose="020F0502020204030204" pitchFamily="34" charset="0"/>
              </a:rPr>
              <a:t>Select the county where the client is experiencing homelessness, should be the same as where the survey is being taken.</a:t>
            </a:r>
          </a:p>
        </p:txBody>
      </p:sp>
      <p:sp>
        <p:nvSpPr>
          <p:cNvPr id="14" name="Google Shape;428;p60">
            <a:extLst>
              <a:ext uri="{FF2B5EF4-FFF2-40B4-BE49-F238E27FC236}">
                <a16:creationId xmlns:a16="http://schemas.microsoft.com/office/drawing/2014/main" id="{8BB30928-9176-4E5C-ACF3-D53B15A378D0}"/>
              </a:ext>
            </a:extLst>
          </p:cNvPr>
          <p:cNvSpPr txBox="1">
            <a:spLocks noGrp="1"/>
          </p:cNvSpPr>
          <p:nvPr>
            <p:ph type="title"/>
          </p:nvPr>
        </p:nvSpPr>
        <p:spPr>
          <a:xfrm>
            <a:off x="39243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dirty="0">
                <a:latin typeface="Calibri" panose="020F0502020204030204" pitchFamily="34" charset="0"/>
                <a:cs typeface="Calibri" panose="020F0502020204030204" pitchFamily="34" charset="0"/>
              </a:rPr>
              <a:t>2022 Unsheltered Survey Review </a:t>
            </a:r>
            <a:endParaRPr dirty="0"/>
          </a:p>
        </p:txBody>
      </p:sp>
    </p:spTree>
    <p:extLst>
      <p:ext uri="{BB962C8B-B14F-4D97-AF65-F5344CB8AC3E}">
        <p14:creationId xmlns:p14="http://schemas.microsoft.com/office/powerpoint/2010/main" val="2056992138"/>
      </p:ext>
    </p:extLst>
  </p:cSld>
  <p:clrMapOvr>
    <a:masterClrMapping/>
  </p:clrMapOvr>
</p:sld>
</file>

<file path=ppt/theme/theme1.xml><?xml version="1.0" encoding="utf-8"?>
<a:theme xmlns:a="http://schemas.openxmlformats.org/drawingml/2006/main" name="BoS Theme">
  <a:themeElements>
    <a:clrScheme name="BoS Theme">
      <a:dk1>
        <a:srgbClr val="30324B"/>
      </a:dk1>
      <a:lt1>
        <a:srgbClr val="FFFFFF"/>
      </a:lt1>
      <a:dk2>
        <a:srgbClr val="30324B"/>
      </a:dk2>
      <a:lt2>
        <a:srgbClr val="FFFFFF"/>
      </a:lt2>
      <a:accent1>
        <a:srgbClr val="30324B"/>
      </a:accent1>
      <a:accent2>
        <a:srgbClr val="5FA69C"/>
      </a:accent2>
      <a:accent3>
        <a:srgbClr val="8BCBC9"/>
      </a:accent3>
      <a:accent4>
        <a:srgbClr val="C4C55C"/>
      </a:accent4>
      <a:accent5>
        <a:srgbClr val="6C4B60"/>
      </a:accent5>
      <a:accent6>
        <a:srgbClr val="FFFFFF"/>
      </a:accent6>
      <a:hlink>
        <a:srgbClr val="5FA69C"/>
      </a:hlink>
      <a:folHlink>
        <a:srgbClr val="6C4B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23074</TotalTime>
  <Words>919</Words>
  <Application>Microsoft Office PowerPoint</Application>
  <PresentationFormat>Widescreen</PresentationFormat>
  <Paragraphs>119</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Arvo</vt:lpstr>
      <vt:lpstr>Gill Sans</vt:lpstr>
      <vt:lpstr>Arial</vt:lpstr>
      <vt:lpstr>Avenir</vt:lpstr>
      <vt:lpstr>BoS Theme</vt:lpstr>
      <vt:lpstr>PowerPoint Presentation</vt:lpstr>
      <vt:lpstr>2022 Unsheltered Count Survey</vt:lpstr>
      <vt:lpstr>2022 Unsheltered Count Survey</vt:lpstr>
      <vt:lpstr>PowerPoint Presentation</vt:lpstr>
      <vt:lpstr>2022 Unsheltered Survey Review </vt:lpstr>
      <vt:lpstr>PowerPoint Presentation</vt:lpstr>
      <vt:lpstr>2022 Unsheltered Survey Review </vt:lpstr>
      <vt:lpstr>2022 Unsheltered Survey Review </vt:lpstr>
      <vt:lpstr>2022 Unsheltered Survey Review </vt:lpstr>
      <vt:lpstr>2022 Unsheltered Survey Review </vt:lpstr>
      <vt:lpstr>2022 Unsheltered Survey Review </vt:lpstr>
      <vt:lpstr>2022 Unsheltered Survey Review </vt:lpstr>
      <vt:lpstr>2022 Unsheltered Survey Review </vt:lpstr>
      <vt:lpstr>2022 Unsheltered Survey Review </vt:lpstr>
      <vt:lpstr>2022 Unsheltered Survey Review </vt:lpstr>
      <vt:lpstr>2022 Unsheltered Survey Review </vt:lpstr>
      <vt:lpstr>2022 Unsheltered Survey Review </vt:lpstr>
      <vt:lpstr>2022 Unsheltered Survey Review </vt:lpstr>
      <vt:lpstr>2022 Unsheltered Survey Review </vt:lpstr>
      <vt:lpstr>2022 Unsheltered Survey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Curry</dc:creator>
  <cp:lastModifiedBy>Curry, Carolyn</cp:lastModifiedBy>
  <cp:revision>58</cp:revision>
  <dcterms:created xsi:type="dcterms:W3CDTF">2020-05-06T03:26:54Z</dcterms:created>
  <dcterms:modified xsi:type="dcterms:W3CDTF">2022-01-07T15:51:48Z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