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26"/>
  </p:notesMasterIdLst>
  <p:sldIdLst>
    <p:sldId id="257" r:id="rId2"/>
    <p:sldId id="299" r:id="rId3"/>
    <p:sldId id="259" r:id="rId4"/>
    <p:sldId id="298" r:id="rId5"/>
    <p:sldId id="261" r:id="rId6"/>
    <p:sldId id="264" r:id="rId7"/>
    <p:sldId id="265" r:id="rId8"/>
    <p:sldId id="266" r:id="rId9"/>
    <p:sldId id="295" r:id="rId10"/>
    <p:sldId id="301" r:id="rId11"/>
    <p:sldId id="278" r:id="rId12"/>
    <p:sldId id="315" r:id="rId13"/>
    <p:sldId id="316" r:id="rId14"/>
    <p:sldId id="268" r:id="rId15"/>
    <p:sldId id="270" r:id="rId16"/>
    <p:sldId id="318" r:id="rId17"/>
    <p:sldId id="272" r:id="rId18"/>
    <p:sldId id="273" r:id="rId19"/>
    <p:sldId id="274" r:id="rId20"/>
    <p:sldId id="277" r:id="rId21"/>
    <p:sldId id="307" r:id="rId22"/>
    <p:sldId id="308" r:id="rId23"/>
    <p:sldId id="314" r:id="rId24"/>
    <p:sldId id="290" r:id="rId25"/>
  </p:sldIdLst>
  <p:sldSz cx="12192000" cy="6858000"/>
  <p:notesSz cx="6858000" cy="9144000"/>
  <p:embeddedFontLst>
    <p:embeddedFont>
      <p:font typeface="Arvo" panose="020B0604020202020204" charset="0"/>
      <p:regular r:id="rId27"/>
      <p:bold r:id="rId28"/>
      <p:italic r:id="rId29"/>
      <p:boldItalic r:id="rId30"/>
    </p:embeddedFont>
    <p:embeddedFont>
      <p:font typeface="Calibri" panose="020F0502020204030204" pitchFamily="34" charset="0"/>
      <p:regular r:id="rId31"/>
      <p:bold r:id="rId32"/>
      <p:italic r:id="rId33"/>
      <p:boldItalic r:id="rId34"/>
    </p:embeddedFont>
    <p:embeddedFont>
      <p:font typeface="Gill Sans" panose="020B0604020202020204" charset="0"/>
      <p:regular r:id="rId35"/>
      <p:bold r:id="rId36"/>
    </p:embeddedFont>
    <p:embeddedFont>
      <p:font typeface="Webdings" panose="05030102010509060703" pitchFamily="18" charset="2"/>
      <p:regular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3" roundtripDataSignature="AMtx7mhJHr6U9nSFIC9oApc9HoTHGao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065" autoAdjust="0"/>
  </p:normalViewPr>
  <p:slideViewPr>
    <p:cSldViewPr snapToGrid="0">
      <p:cViewPr varScale="1">
        <p:scale>
          <a:sx n="74" d="100"/>
          <a:sy n="74" d="100"/>
        </p:scale>
        <p:origin x="1013" y="72"/>
      </p:cViewPr>
      <p:guideLst>
        <p:guide pos="38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font" Target="fonts/font8.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53"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56"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diagrams/_rels/data2.xml.rels><?xml version="1.0" encoding="UTF-8" standalone="yes"?>
<Relationships xmlns="http://schemas.openxmlformats.org/package/2006/relationships"><Relationship Id="rId1" Type="http://schemas.openxmlformats.org/officeDocument/2006/relationships/image" Target="../media/image7.PNG"/></Relationships>
</file>

<file path=ppt/diagrams/_rels/data3.xml.rels><?xml version="1.0" encoding="UTF-8" standalone="yes"?>
<Relationships xmlns="http://schemas.openxmlformats.org/package/2006/relationships"><Relationship Id="rId1" Type="http://schemas.openxmlformats.org/officeDocument/2006/relationships/image" Target="../media/image8.PNG"/></Relationships>
</file>

<file path=ppt/diagrams/_rels/data4.xml.rels><?xml version="1.0" encoding="UTF-8" standalone="yes"?>
<Relationships xmlns="http://schemas.openxmlformats.org/package/2006/relationships"><Relationship Id="rId1" Type="http://schemas.openxmlformats.org/officeDocument/2006/relationships/image" Target="../media/image9.jpg"/></Relationships>
</file>

<file path=ppt/diagrams/_rels/data6.xml.rels><?xml version="1.0" encoding="UTF-8" standalone="yes"?>
<Relationships xmlns="http://schemas.openxmlformats.org/package/2006/relationships"><Relationship Id="rId1" Type="http://schemas.openxmlformats.org/officeDocument/2006/relationships/image" Target="../media/image9.jpg"/></Relationships>
</file>

<file path=ppt/diagrams/_rels/data7.xml.rels><?xml version="1.0" encoding="UTF-8" standalone="yes"?>
<Relationships xmlns="http://schemas.openxmlformats.org/package/2006/relationships"><Relationship Id="rId1" Type="http://schemas.openxmlformats.org/officeDocument/2006/relationships/image" Target="../media/image9.jpg"/></Relationships>
</file>

<file path=ppt/diagrams/_rels/data8.xml.rels><?xml version="1.0" encoding="UTF-8" standalone="yes"?>
<Relationships xmlns="http://schemas.openxmlformats.org/package/2006/relationships"><Relationship Id="rId1" Type="http://schemas.openxmlformats.org/officeDocument/2006/relationships/image" Target="../media/image10.png"/></Relationships>
</file>

<file path=ppt/diagrams/_rels/data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diagrams/_rels/drawing2.xml.rels><?xml version="1.0" encoding="UTF-8" standalone="yes"?>
<Relationships xmlns="http://schemas.openxmlformats.org/package/2006/relationships"><Relationship Id="rId1" Type="http://schemas.openxmlformats.org/officeDocument/2006/relationships/image" Target="../media/image7.PNG"/></Relationships>
</file>

<file path=ppt/diagrams/_rels/drawing3.xml.rels><?xml version="1.0" encoding="UTF-8" standalone="yes"?>
<Relationships xmlns="http://schemas.openxmlformats.org/package/2006/relationships"><Relationship Id="rId1" Type="http://schemas.openxmlformats.org/officeDocument/2006/relationships/image" Target="../media/image8.PNG"/></Relationships>
</file>

<file path=ppt/diagrams/_rels/drawing4.xml.rels><?xml version="1.0" encoding="UTF-8" standalone="yes"?>
<Relationships xmlns="http://schemas.openxmlformats.org/package/2006/relationships"><Relationship Id="rId1" Type="http://schemas.openxmlformats.org/officeDocument/2006/relationships/image" Target="../media/image9.jpg"/></Relationships>
</file>

<file path=ppt/diagrams/_rels/drawing6.xml.rels><?xml version="1.0" encoding="UTF-8" standalone="yes"?>
<Relationships xmlns="http://schemas.openxmlformats.org/package/2006/relationships"><Relationship Id="rId1" Type="http://schemas.openxmlformats.org/officeDocument/2006/relationships/image" Target="../media/image9.jpg"/></Relationships>
</file>

<file path=ppt/diagrams/_rels/drawing7.xml.rels><?xml version="1.0" encoding="UTF-8" standalone="yes"?>
<Relationships xmlns="http://schemas.openxmlformats.org/package/2006/relationships"><Relationship Id="rId1" Type="http://schemas.openxmlformats.org/officeDocument/2006/relationships/image" Target="../media/image9.jpg"/></Relationships>
</file>

<file path=ppt/diagrams/_rels/drawing8.xml.rels><?xml version="1.0" encoding="UTF-8" standalone="yes"?>
<Relationships xmlns="http://schemas.openxmlformats.org/package/2006/relationships"><Relationship Id="rId1" Type="http://schemas.openxmlformats.org/officeDocument/2006/relationships/image" Target="../media/image10.png"/></Relationships>
</file>

<file path=ppt/diagrams/_rels/drawing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26194A-B579-42F6-B139-C997105F2CA6}" type="doc">
      <dgm:prSet loTypeId="urn:microsoft.com/office/officeart/2005/8/layout/vList3" loCatId="list" qsTypeId="urn:microsoft.com/office/officeart/2005/8/quickstyle/simple1" qsCatId="simple" csTypeId="urn:microsoft.com/office/officeart/2005/8/colors/accent5_2" csCatId="accent5" phldr="1"/>
      <dgm:spPr/>
      <dgm:t>
        <a:bodyPr/>
        <a:lstStyle/>
        <a:p>
          <a:endParaRPr lang="en-US"/>
        </a:p>
      </dgm:t>
    </dgm:pt>
    <dgm:pt modelId="{C3797511-4CA5-4012-B285-EFE118053844}">
      <dgm:prSet phldrT="[Text]"/>
      <dgm:spPr/>
      <dgm:t>
        <a:bodyPr/>
        <a:lstStyle/>
        <a:p>
          <a:r>
            <a:rPr lang="en-US" dirty="0"/>
            <a:t>To measure and monitor trends and changes in homelessness on local and national levels</a:t>
          </a:r>
        </a:p>
      </dgm:t>
    </dgm:pt>
    <dgm:pt modelId="{D84D44FC-AB11-4977-A027-5C06055A87E0}" type="parTrans" cxnId="{11DE3CCA-4FDD-4F0E-99DB-207F73929C9E}">
      <dgm:prSet/>
      <dgm:spPr/>
      <dgm:t>
        <a:bodyPr/>
        <a:lstStyle/>
        <a:p>
          <a:endParaRPr lang="en-US"/>
        </a:p>
      </dgm:t>
    </dgm:pt>
    <dgm:pt modelId="{25B2540D-5483-4182-BD9F-EE72C9FFEAC5}" type="sibTrans" cxnId="{11DE3CCA-4FDD-4F0E-99DB-207F73929C9E}">
      <dgm:prSet/>
      <dgm:spPr/>
      <dgm:t>
        <a:bodyPr/>
        <a:lstStyle/>
        <a:p>
          <a:endParaRPr lang="en-US"/>
        </a:p>
      </dgm:t>
    </dgm:pt>
    <dgm:pt modelId="{9B87D74F-D5A6-424A-B450-D33A20695741}">
      <dgm:prSet/>
      <dgm:spPr/>
      <dgm:t>
        <a:bodyPr/>
        <a:lstStyle/>
        <a:p>
          <a:r>
            <a:rPr lang="en-US" b="0" dirty="0"/>
            <a:t>To</a:t>
          </a:r>
          <a:r>
            <a:rPr lang="en-US" dirty="0"/>
            <a:t> help our community understand what resources we need and strategize the best ways to use them to end homelessness</a:t>
          </a:r>
        </a:p>
      </dgm:t>
    </dgm:pt>
    <dgm:pt modelId="{504D63AB-F988-435F-A6E9-87A24F1AF424}" type="parTrans" cxnId="{63EAA8D4-A74C-463E-AF96-1FBF4C5E7D60}">
      <dgm:prSet/>
      <dgm:spPr/>
      <dgm:t>
        <a:bodyPr/>
        <a:lstStyle/>
        <a:p>
          <a:endParaRPr lang="en-US"/>
        </a:p>
      </dgm:t>
    </dgm:pt>
    <dgm:pt modelId="{D7D166C1-D217-4F14-85C4-DA1E67B4F4C9}" type="sibTrans" cxnId="{63EAA8D4-A74C-463E-AF96-1FBF4C5E7D60}">
      <dgm:prSet/>
      <dgm:spPr/>
      <dgm:t>
        <a:bodyPr/>
        <a:lstStyle/>
        <a:p>
          <a:endParaRPr lang="en-US"/>
        </a:p>
      </dgm:t>
    </dgm:pt>
    <dgm:pt modelId="{677B4C7F-81B4-48FF-B17F-8C136E9DCB7F}">
      <dgm:prSet/>
      <dgm:spPr/>
      <dgm:t>
        <a:bodyPr/>
        <a:lstStyle/>
        <a:p>
          <a:r>
            <a:rPr lang="en-US" dirty="0"/>
            <a:t>To comply with federal regulations and requirements</a:t>
          </a:r>
        </a:p>
      </dgm:t>
    </dgm:pt>
    <dgm:pt modelId="{ACCF6EEE-B55D-487C-A1EF-DF10BA97812F}" type="parTrans" cxnId="{ACCB9990-65DC-4CC7-8419-1054B1F0D12A}">
      <dgm:prSet/>
      <dgm:spPr/>
      <dgm:t>
        <a:bodyPr/>
        <a:lstStyle/>
        <a:p>
          <a:endParaRPr lang="en-US"/>
        </a:p>
      </dgm:t>
    </dgm:pt>
    <dgm:pt modelId="{CA185EFD-0A59-41B2-AE00-6D95991CEC33}" type="sibTrans" cxnId="{ACCB9990-65DC-4CC7-8419-1054B1F0D12A}">
      <dgm:prSet/>
      <dgm:spPr/>
      <dgm:t>
        <a:bodyPr/>
        <a:lstStyle/>
        <a:p>
          <a:endParaRPr lang="en-US"/>
        </a:p>
      </dgm:t>
    </dgm:pt>
    <dgm:pt modelId="{68AE314A-8C16-4CD9-819D-22646C19F58A}" type="pres">
      <dgm:prSet presAssocID="{6126194A-B579-42F6-B139-C997105F2CA6}" presName="linearFlow" presStyleCnt="0">
        <dgm:presLayoutVars>
          <dgm:dir/>
          <dgm:resizeHandles val="exact"/>
        </dgm:presLayoutVars>
      </dgm:prSet>
      <dgm:spPr/>
    </dgm:pt>
    <dgm:pt modelId="{88552F0C-E73C-428E-81DF-78530DBB8593}" type="pres">
      <dgm:prSet presAssocID="{C3797511-4CA5-4012-B285-EFE118053844}" presName="composite" presStyleCnt="0"/>
      <dgm:spPr/>
    </dgm:pt>
    <dgm:pt modelId="{7262D8FA-767E-4C6B-B428-458383BFF051}" type="pres">
      <dgm:prSet presAssocID="{C3797511-4CA5-4012-B285-EFE118053844}" presName="imgShp" presStyleLbl="fgImgPlace1" presStyleIdx="0" presStyleCnt="3" custLinFactNeighborX="-86650"/>
      <dgm:spPr>
        <a:blipFill>
          <a:blip xmlns:r="http://schemas.openxmlformats.org/officeDocument/2006/relationships" r:embed="rId1">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dgm:spPr>
    </dgm:pt>
    <dgm:pt modelId="{C6431549-D2B6-4361-AEA7-B9E0D84CAC2C}" type="pres">
      <dgm:prSet presAssocID="{C3797511-4CA5-4012-B285-EFE118053844}" presName="txShp" presStyleLbl="node1" presStyleIdx="0" presStyleCnt="3" custScaleX="122124">
        <dgm:presLayoutVars>
          <dgm:bulletEnabled val="1"/>
        </dgm:presLayoutVars>
      </dgm:prSet>
      <dgm:spPr/>
    </dgm:pt>
    <dgm:pt modelId="{9C8F3257-6AF5-4ACF-8B32-496BA5546645}" type="pres">
      <dgm:prSet presAssocID="{25B2540D-5483-4182-BD9F-EE72C9FFEAC5}" presName="spacing" presStyleCnt="0"/>
      <dgm:spPr/>
    </dgm:pt>
    <dgm:pt modelId="{DD4D8F15-A0CF-43E8-AF42-D149DD944896}" type="pres">
      <dgm:prSet presAssocID="{9B87D74F-D5A6-424A-B450-D33A20695741}" presName="composite" presStyleCnt="0"/>
      <dgm:spPr/>
    </dgm:pt>
    <dgm:pt modelId="{33FB6979-CF83-40BC-9C1D-FD471AFFA8DF}" type="pres">
      <dgm:prSet presAssocID="{9B87D74F-D5A6-424A-B450-D33A20695741}" presName="imgShp" presStyleLbl="fgImgPlace1" presStyleIdx="1" presStyleCnt="3" custLinFactNeighborX="-86650"/>
      <dgm:spPr>
        <a:blipFill>
          <a:blip xmlns:r="http://schemas.openxmlformats.org/officeDocument/2006/relationships"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a:blipFill>
      </dgm:spPr>
    </dgm:pt>
    <dgm:pt modelId="{A5695FD9-6730-42EF-9C59-4E7D58F9C8A9}" type="pres">
      <dgm:prSet presAssocID="{9B87D74F-D5A6-424A-B450-D33A20695741}" presName="txShp" presStyleLbl="node1" presStyleIdx="1" presStyleCnt="3" custScaleX="122124">
        <dgm:presLayoutVars>
          <dgm:bulletEnabled val="1"/>
        </dgm:presLayoutVars>
      </dgm:prSet>
      <dgm:spPr/>
    </dgm:pt>
    <dgm:pt modelId="{E339C03A-63E3-4052-B8AD-4C198E342844}" type="pres">
      <dgm:prSet presAssocID="{D7D166C1-D217-4F14-85C4-DA1E67B4F4C9}" presName="spacing" presStyleCnt="0"/>
      <dgm:spPr/>
    </dgm:pt>
    <dgm:pt modelId="{0117F852-6F9F-49C1-82E4-62336E223D06}" type="pres">
      <dgm:prSet presAssocID="{677B4C7F-81B4-48FF-B17F-8C136E9DCB7F}" presName="composite" presStyleCnt="0"/>
      <dgm:spPr/>
    </dgm:pt>
    <dgm:pt modelId="{4869B358-9C3C-45FA-BB25-6D592566E5EC}" type="pres">
      <dgm:prSet presAssocID="{677B4C7F-81B4-48FF-B17F-8C136E9DCB7F}" presName="imgShp" presStyleLbl="fgImgPlace1" presStyleIdx="2" presStyleCnt="3" custLinFactNeighborX="-86650"/>
      <dgm:spPr>
        <a:blipFill>
          <a:blip xmlns:r="http://schemas.openxmlformats.org/officeDocument/2006/relationships"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t="-1000" b="-1000"/>
          </a:stretch>
        </a:blipFill>
      </dgm:spPr>
    </dgm:pt>
    <dgm:pt modelId="{F28BC285-E15B-4005-8D5C-DB01606A957A}" type="pres">
      <dgm:prSet presAssocID="{677B4C7F-81B4-48FF-B17F-8C136E9DCB7F}" presName="txShp" presStyleLbl="node1" presStyleIdx="2" presStyleCnt="3" custScaleX="122124">
        <dgm:presLayoutVars>
          <dgm:bulletEnabled val="1"/>
        </dgm:presLayoutVars>
      </dgm:prSet>
      <dgm:spPr/>
    </dgm:pt>
  </dgm:ptLst>
  <dgm:cxnLst>
    <dgm:cxn modelId="{0E1FF24C-5038-480E-8939-09EBAE6D0117}" type="presOf" srcId="{9B87D74F-D5A6-424A-B450-D33A20695741}" destId="{A5695FD9-6730-42EF-9C59-4E7D58F9C8A9}" srcOrd="0" destOrd="0" presId="urn:microsoft.com/office/officeart/2005/8/layout/vList3"/>
    <dgm:cxn modelId="{ACCB9990-65DC-4CC7-8419-1054B1F0D12A}" srcId="{6126194A-B579-42F6-B139-C997105F2CA6}" destId="{677B4C7F-81B4-48FF-B17F-8C136E9DCB7F}" srcOrd="2" destOrd="0" parTransId="{ACCF6EEE-B55D-487C-A1EF-DF10BA97812F}" sibTransId="{CA185EFD-0A59-41B2-AE00-6D95991CEC33}"/>
    <dgm:cxn modelId="{C4CEA296-18AD-4000-BCE9-E4ACB7A05B11}" type="presOf" srcId="{677B4C7F-81B4-48FF-B17F-8C136E9DCB7F}" destId="{F28BC285-E15B-4005-8D5C-DB01606A957A}" srcOrd="0" destOrd="0" presId="urn:microsoft.com/office/officeart/2005/8/layout/vList3"/>
    <dgm:cxn modelId="{11DE3CCA-4FDD-4F0E-99DB-207F73929C9E}" srcId="{6126194A-B579-42F6-B139-C997105F2CA6}" destId="{C3797511-4CA5-4012-B285-EFE118053844}" srcOrd="0" destOrd="0" parTransId="{D84D44FC-AB11-4977-A027-5C06055A87E0}" sibTransId="{25B2540D-5483-4182-BD9F-EE72C9FFEAC5}"/>
    <dgm:cxn modelId="{AB01F7CB-3EDB-424E-B229-E14170DA47AD}" type="presOf" srcId="{6126194A-B579-42F6-B139-C997105F2CA6}" destId="{68AE314A-8C16-4CD9-819D-22646C19F58A}" srcOrd="0" destOrd="0" presId="urn:microsoft.com/office/officeart/2005/8/layout/vList3"/>
    <dgm:cxn modelId="{63EAA8D4-A74C-463E-AF96-1FBF4C5E7D60}" srcId="{6126194A-B579-42F6-B139-C997105F2CA6}" destId="{9B87D74F-D5A6-424A-B450-D33A20695741}" srcOrd="1" destOrd="0" parTransId="{504D63AB-F988-435F-A6E9-87A24F1AF424}" sibTransId="{D7D166C1-D217-4F14-85C4-DA1E67B4F4C9}"/>
    <dgm:cxn modelId="{633C8ADB-AF31-4715-BF24-7C4CC097639B}" type="presOf" srcId="{C3797511-4CA5-4012-B285-EFE118053844}" destId="{C6431549-D2B6-4361-AEA7-B9E0D84CAC2C}" srcOrd="0" destOrd="0" presId="urn:microsoft.com/office/officeart/2005/8/layout/vList3"/>
    <dgm:cxn modelId="{2A57A736-59D9-41C9-9369-F5B7F29B90DC}" type="presParOf" srcId="{68AE314A-8C16-4CD9-819D-22646C19F58A}" destId="{88552F0C-E73C-428E-81DF-78530DBB8593}" srcOrd="0" destOrd="0" presId="urn:microsoft.com/office/officeart/2005/8/layout/vList3"/>
    <dgm:cxn modelId="{4506FDFC-5F3C-4ECC-B22D-2D4175D1EE77}" type="presParOf" srcId="{88552F0C-E73C-428E-81DF-78530DBB8593}" destId="{7262D8FA-767E-4C6B-B428-458383BFF051}" srcOrd="0" destOrd="0" presId="urn:microsoft.com/office/officeart/2005/8/layout/vList3"/>
    <dgm:cxn modelId="{CE5D99DA-50E2-4E10-8903-690BF594893A}" type="presParOf" srcId="{88552F0C-E73C-428E-81DF-78530DBB8593}" destId="{C6431549-D2B6-4361-AEA7-B9E0D84CAC2C}" srcOrd="1" destOrd="0" presId="urn:microsoft.com/office/officeart/2005/8/layout/vList3"/>
    <dgm:cxn modelId="{332A66FB-0F42-4EF9-AC8B-2835B93B2BD7}" type="presParOf" srcId="{68AE314A-8C16-4CD9-819D-22646C19F58A}" destId="{9C8F3257-6AF5-4ACF-8B32-496BA5546645}" srcOrd="1" destOrd="0" presId="urn:microsoft.com/office/officeart/2005/8/layout/vList3"/>
    <dgm:cxn modelId="{2092B76C-60D1-45E2-8107-94B2BB2DA3D8}" type="presParOf" srcId="{68AE314A-8C16-4CD9-819D-22646C19F58A}" destId="{DD4D8F15-A0CF-43E8-AF42-D149DD944896}" srcOrd="2" destOrd="0" presId="urn:microsoft.com/office/officeart/2005/8/layout/vList3"/>
    <dgm:cxn modelId="{3F17B26B-094D-4355-965F-D0613E2DA869}" type="presParOf" srcId="{DD4D8F15-A0CF-43E8-AF42-D149DD944896}" destId="{33FB6979-CF83-40BC-9C1D-FD471AFFA8DF}" srcOrd="0" destOrd="0" presId="urn:microsoft.com/office/officeart/2005/8/layout/vList3"/>
    <dgm:cxn modelId="{8CA959C5-8A10-44A2-AA78-E9C2628AA9C7}" type="presParOf" srcId="{DD4D8F15-A0CF-43E8-AF42-D149DD944896}" destId="{A5695FD9-6730-42EF-9C59-4E7D58F9C8A9}" srcOrd="1" destOrd="0" presId="urn:microsoft.com/office/officeart/2005/8/layout/vList3"/>
    <dgm:cxn modelId="{15008B37-E140-47FE-84FD-BD4F764464FB}" type="presParOf" srcId="{68AE314A-8C16-4CD9-819D-22646C19F58A}" destId="{E339C03A-63E3-4052-B8AD-4C198E342844}" srcOrd="3" destOrd="0" presId="urn:microsoft.com/office/officeart/2005/8/layout/vList3"/>
    <dgm:cxn modelId="{A1425875-B2D8-4E09-992F-3D62BCD86624}" type="presParOf" srcId="{68AE314A-8C16-4CD9-819D-22646C19F58A}" destId="{0117F852-6F9F-49C1-82E4-62336E223D06}" srcOrd="4" destOrd="0" presId="urn:microsoft.com/office/officeart/2005/8/layout/vList3"/>
    <dgm:cxn modelId="{BAE4960B-B0C7-4B90-A445-EB1B4B476D07}" type="presParOf" srcId="{0117F852-6F9F-49C1-82E4-62336E223D06}" destId="{4869B358-9C3C-45FA-BB25-6D592566E5EC}" srcOrd="0" destOrd="0" presId="urn:microsoft.com/office/officeart/2005/8/layout/vList3"/>
    <dgm:cxn modelId="{66528A3F-E42B-40AE-9081-2507755EE438}" type="presParOf" srcId="{0117F852-6F9F-49C1-82E4-62336E223D06}" destId="{F28BC285-E15B-4005-8D5C-DB01606A957A}"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7670E0-5AA4-486E-BAD7-3F93BF9A082F}" type="doc">
      <dgm:prSet loTypeId="urn:microsoft.com/office/officeart/2005/8/layout/hList2" loCatId="list" qsTypeId="urn:microsoft.com/office/officeart/2005/8/quickstyle/simple1" qsCatId="simple" csTypeId="urn:microsoft.com/office/officeart/2005/8/colors/accent6_2" csCatId="accent6" phldr="1"/>
      <dgm:spPr/>
      <dgm:t>
        <a:bodyPr/>
        <a:lstStyle/>
        <a:p>
          <a:endParaRPr lang="en-US"/>
        </a:p>
      </dgm:t>
    </dgm:pt>
    <dgm:pt modelId="{3C389049-AF13-4DA0-93C5-485921DAE79A}">
      <dgm:prSet phldrT="[Text]" custT="1"/>
      <dgm:spPr>
        <a:solidFill>
          <a:schemeClr val="accent2"/>
        </a:solidFill>
      </dgm:spPr>
      <dgm:t>
        <a:bodyPr/>
        <a:lstStyle/>
        <a:p>
          <a:r>
            <a:rPr lang="en-US" sz="2300" b="1" i="0" dirty="0"/>
            <a:t>Emergency shelters </a:t>
          </a:r>
          <a:r>
            <a:rPr lang="en-US" sz="2300" b="0" i="0" dirty="0"/>
            <a:t>(including those using hotel and motel vouchers)</a:t>
          </a:r>
          <a:endParaRPr lang="en-US" sz="2300" dirty="0"/>
        </a:p>
      </dgm:t>
    </dgm:pt>
    <dgm:pt modelId="{491D95B7-951D-4628-97EC-8892448FE8A6}" type="parTrans" cxnId="{97D14762-6A47-4262-9BC2-7AD83CCDD6AF}">
      <dgm:prSet/>
      <dgm:spPr/>
      <dgm:t>
        <a:bodyPr/>
        <a:lstStyle/>
        <a:p>
          <a:endParaRPr lang="en-US"/>
        </a:p>
      </dgm:t>
    </dgm:pt>
    <dgm:pt modelId="{31DDEF49-3960-4712-BB43-BE80AAA28CC0}" type="sibTrans" cxnId="{97D14762-6A47-4262-9BC2-7AD83CCDD6AF}">
      <dgm:prSet/>
      <dgm:spPr/>
      <dgm:t>
        <a:bodyPr/>
        <a:lstStyle/>
        <a:p>
          <a:endParaRPr lang="en-US"/>
        </a:p>
      </dgm:t>
    </dgm:pt>
    <dgm:pt modelId="{74681D7A-2BF7-41EA-847F-3970F69B3B9C}">
      <dgm:prSet custT="1"/>
      <dgm:spPr>
        <a:solidFill>
          <a:schemeClr val="accent2"/>
        </a:solidFill>
      </dgm:spPr>
      <dgm:t>
        <a:bodyPr/>
        <a:lstStyle/>
        <a:p>
          <a:r>
            <a:rPr lang="en-US" sz="2300" b="1" i="0" dirty="0"/>
            <a:t>Transitional housing</a:t>
          </a:r>
        </a:p>
      </dgm:t>
    </dgm:pt>
    <dgm:pt modelId="{67046A67-DB9E-4780-9453-3F16608E4305}" type="parTrans" cxnId="{2C82626E-932C-4CA1-939B-036E78A954FE}">
      <dgm:prSet/>
      <dgm:spPr/>
      <dgm:t>
        <a:bodyPr/>
        <a:lstStyle/>
        <a:p>
          <a:endParaRPr lang="en-US"/>
        </a:p>
      </dgm:t>
    </dgm:pt>
    <dgm:pt modelId="{6E820CD2-7389-4FC7-9F7F-CB1EF20C5A73}" type="sibTrans" cxnId="{2C82626E-932C-4CA1-939B-036E78A954FE}">
      <dgm:prSet/>
      <dgm:spPr/>
      <dgm:t>
        <a:bodyPr/>
        <a:lstStyle/>
        <a:p>
          <a:endParaRPr lang="en-US"/>
        </a:p>
      </dgm:t>
    </dgm:pt>
    <dgm:pt modelId="{108AFCBE-F2CB-4579-9355-470603AA996D}">
      <dgm:prSet custT="1"/>
      <dgm:spPr>
        <a:solidFill>
          <a:schemeClr val="accent2"/>
        </a:solidFill>
      </dgm:spPr>
      <dgm:t>
        <a:bodyPr/>
        <a:lstStyle/>
        <a:p>
          <a:r>
            <a:rPr lang="en-US" sz="2300" b="1" i="0" dirty="0"/>
            <a:t>Safe Havens</a:t>
          </a:r>
        </a:p>
      </dgm:t>
    </dgm:pt>
    <dgm:pt modelId="{E02267EF-DEFB-4401-A7D4-2AE10B31353F}" type="parTrans" cxnId="{5DC6FB15-B8D6-4718-9070-F1ECE0ED0E52}">
      <dgm:prSet/>
      <dgm:spPr/>
      <dgm:t>
        <a:bodyPr/>
        <a:lstStyle/>
        <a:p>
          <a:endParaRPr lang="en-US"/>
        </a:p>
      </dgm:t>
    </dgm:pt>
    <dgm:pt modelId="{F78A3FD1-45B0-49B6-A5DA-EC1F269B3B08}" type="sibTrans" cxnId="{5DC6FB15-B8D6-4718-9070-F1ECE0ED0E52}">
      <dgm:prSet/>
      <dgm:spPr/>
      <dgm:t>
        <a:bodyPr/>
        <a:lstStyle/>
        <a:p>
          <a:endParaRPr lang="en-US"/>
        </a:p>
      </dgm:t>
    </dgm:pt>
    <dgm:pt modelId="{26D8DCDD-91F9-4CE6-B738-150785D76769}">
      <dgm:prSet phldrT="[Text]"/>
      <dgm:spPr/>
      <dgm:t>
        <a:bodyPr/>
        <a:lstStyle/>
        <a:p>
          <a:endParaRPr lang="en-US" dirty="0"/>
        </a:p>
      </dgm:t>
    </dgm:pt>
    <dgm:pt modelId="{9F96D849-38ED-4FFF-993F-DF88E355962B}" type="sibTrans" cxnId="{2701D338-B6F5-4A1F-9A16-116775B09532}">
      <dgm:prSet/>
      <dgm:spPr/>
      <dgm:t>
        <a:bodyPr/>
        <a:lstStyle/>
        <a:p>
          <a:endParaRPr lang="en-US"/>
        </a:p>
      </dgm:t>
    </dgm:pt>
    <dgm:pt modelId="{F3FB24BE-3B08-40C6-B5EF-DA72D37973BA}" type="parTrans" cxnId="{2701D338-B6F5-4A1F-9A16-116775B09532}">
      <dgm:prSet/>
      <dgm:spPr/>
      <dgm:t>
        <a:bodyPr/>
        <a:lstStyle/>
        <a:p>
          <a:endParaRPr lang="en-US"/>
        </a:p>
      </dgm:t>
    </dgm:pt>
    <dgm:pt modelId="{80739A1A-0F75-4410-B476-12950CC831E4}" type="pres">
      <dgm:prSet presAssocID="{2D7670E0-5AA4-486E-BAD7-3F93BF9A082F}" presName="linearFlow" presStyleCnt="0">
        <dgm:presLayoutVars>
          <dgm:dir/>
          <dgm:animLvl val="lvl"/>
          <dgm:resizeHandles/>
        </dgm:presLayoutVars>
      </dgm:prSet>
      <dgm:spPr/>
    </dgm:pt>
    <dgm:pt modelId="{BA6DB960-81F4-4EF6-90E1-01140F49389A}" type="pres">
      <dgm:prSet presAssocID="{26D8DCDD-91F9-4CE6-B738-150785D76769}" presName="compositeNode" presStyleCnt="0">
        <dgm:presLayoutVars>
          <dgm:bulletEnabled val="1"/>
        </dgm:presLayoutVars>
      </dgm:prSet>
      <dgm:spPr/>
    </dgm:pt>
    <dgm:pt modelId="{081BDA61-931F-4032-B387-1186FDDEF942}" type="pres">
      <dgm:prSet presAssocID="{26D8DCDD-91F9-4CE6-B738-150785D76769}" presName="image"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pt>
    <dgm:pt modelId="{6F719783-5E87-43C9-B322-16CB49918F49}" type="pres">
      <dgm:prSet presAssocID="{26D8DCDD-91F9-4CE6-B738-150785D76769}" presName="childNode" presStyleLbl="node1" presStyleIdx="0" presStyleCnt="1">
        <dgm:presLayoutVars>
          <dgm:bulletEnabled val="1"/>
        </dgm:presLayoutVars>
      </dgm:prSet>
      <dgm:spPr/>
    </dgm:pt>
    <dgm:pt modelId="{55831640-3B90-4CF6-95B0-A4303477FE66}" type="pres">
      <dgm:prSet presAssocID="{26D8DCDD-91F9-4CE6-B738-150785D76769}" presName="parentNode" presStyleLbl="revTx" presStyleIdx="0" presStyleCnt="1">
        <dgm:presLayoutVars>
          <dgm:chMax val="0"/>
          <dgm:bulletEnabled val="1"/>
        </dgm:presLayoutVars>
      </dgm:prSet>
      <dgm:spPr/>
    </dgm:pt>
  </dgm:ptLst>
  <dgm:cxnLst>
    <dgm:cxn modelId="{5DC6FB15-B8D6-4718-9070-F1ECE0ED0E52}" srcId="{26D8DCDD-91F9-4CE6-B738-150785D76769}" destId="{108AFCBE-F2CB-4579-9355-470603AA996D}" srcOrd="2" destOrd="0" parTransId="{E02267EF-DEFB-4401-A7D4-2AE10B31353F}" sibTransId="{F78A3FD1-45B0-49B6-A5DA-EC1F269B3B08}"/>
    <dgm:cxn modelId="{2701D338-B6F5-4A1F-9A16-116775B09532}" srcId="{2D7670E0-5AA4-486E-BAD7-3F93BF9A082F}" destId="{26D8DCDD-91F9-4CE6-B738-150785D76769}" srcOrd="0" destOrd="0" parTransId="{F3FB24BE-3B08-40C6-B5EF-DA72D37973BA}" sibTransId="{9F96D849-38ED-4FFF-993F-DF88E355962B}"/>
    <dgm:cxn modelId="{3EFC6042-55C8-48CA-8572-50B860751C33}" type="presOf" srcId="{74681D7A-2BF7-41EA-847F-3970F69B3B9C}" destId="{6F719783-5E87-43C9-B322-16CB49918F49}" srcOrd="0" destOrd="1" presId="urn:microsoft.com/office/officeart/2005/8/layout/hList2"/>
    <dgm:cxn modelId="{97D14762-6A47-4262-9BC2-7AD83CCDD6AF}" srcId="{26D8DCDD-91F9-4CE6-B738-150785D76769}" destId="{3C389049-AF13-4DA0-93C5-485921DAE79A}" srcOrd="0" destOrd="0" parTransId="{491D95B7-951D-4628-97EC-8892448FE8A6}" sibTransId="{31DDEF49-3960-4712-BB43-BE80AAA28CC0}"/>
    <dgm:cxn modelId="{2C82626E-932C-4CA1-939B-036E78A954FE}" srcId="{26D8DCDD-91F9-4CE6-B738-150785D76769}" destId="{74681D7A-2BF7-41EA-847F-3970F69B3B9C}" srcOrd="1" destOrd="0" parTransId="{67046A67-DB9E-4780-9453-3F16608E4305}" sibTransId="{6E820CD2-7389-4FC7-9F7F-CB1EF20C5A73}"/>
    <dgm:cxn modelId="{FDC81759-308A-441E-8FAB-6F99CA583D80}" type="presOf" srcId="{26D8DCDD-91F9-4CE6-B738-150785D76769}" destId="{55831640-3B90-4CF6-95B0-A4303477FE66}" srcOrd="0" destOrd="0" presId="urn:microsoft.com/office/officeart/2005/8/layout/hList2"/>
    <dgm:cxn modelId="{55171389-5F4C-420E-8370-871253902B18}" type="presOf" srcId="{3C389049-AF13-4DA0-93C5-485921DAE79A}" destId="{6F719783-5E87-43C9-B322-16CB49918F49}" srcOrd="0" destOrd="0" presId="urn:microsoft.com/office/officeart/2005/8/layout/hList2"/>
    <dgm:cxn modelId="{4650BCCD-BD5C-4F6F-B002-369F05822751}" type="presOf" srcId="{2D7670E0-5AA4-486E-BAD7-3F93BF9A082F}" destId="{80739A1A-0F75-4410-B476-12950CC831E4}" srcOrd="0" destOrd="0" presId="urn:microsoft.com/office/officeart/2005/8/layout/hList2"/>
    <dgm:cxn modelId="{CEBF8CDE-9064-463C-8B7D-3AA7BC0FDB5B}" type="presOf" srcId="{108AFCBE-F2CB-4579-9355-470603AA996D}" destId="{6F719783-5E87-43C9-B322-16CB49918F49}" srcOrd="0" destOrd="2" presId="urn:microsoft.com/office/officeart/2005/8/layout/hList2"/>
    <dgm:cxn modelId="{C3A39979-B9D6-494A-9CB6-5A1FD86CC265}" type="presParOf" srcId="{80739A1A-0F75-4410-B476-12950CC831E4}" destId="{BA6DB960-81F4-4EF6-90E1-01140F49389A}" srcOrd="0" destOrd="0" presId="urn:microsoft.com/office/officeart/2005/8/layout/hList2"/>
    <dgm:cxn modelId="{78DDC40E-5A39-4456-9EE1-3FDEE42A1B3E}" type="presParOf" srcId="{BA6DB960-81F4-4EF6-90E1-01140F49389A}" destId="{081BDA61-931F-4032-B387-1186FDDEF942}" srcOrd="0" destOrd="0" presId="urn:microsoft.com/office/officeart/2005/8/layout/hList2"/>
    <dgm:cxn modelId="{A045BB5F-83E2-41C2-9B47-E529BB1E82FC}" type="presParOf" srcId="{BA6DB960-81F4-4EF6-90E1-01140F49389A}" destId="{6F719783-5E87-43C9-B322-16CB49918F49}" srcOrd="1" destOrd="0" presId="urn:microsoft.com/office/officeart/2005/8/layout/hList2"/>
    <dgm:cxn modelId="{970A2824-47C7-43D8-B49D-B72C01C35EF8}" type="presParOf" srcId="{BA6DB960-81F4-4EF6-90E1-01140F49389A}" destId="{55831640-3B90-4CF6-95B0-A4303477FE66}"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6D42C17-2372-4F26-A994-8912510D027B}"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US"/>
        </a:p>
      </dgm:t>
    </dgm:pt>
    <dgm:pt modelId="{2DEF40D6-5E11-483A-A968-DBE8153329E8}">
      <dgm:prSet phldrT="[Text]"/>
      <dgm:spPr/>
      <dgm:t>
        <a:bodyPr/>
        <a:lstStyle/>
        <a:p>
          <a:r>
            <a:rPr lang="en-US" dirty="0"/>
            <a:t> </a:t>
          </a:r>
        </a:p>
      </dgm:t>
    </dgm:pt>
    <dgm:pt modelId="{B4F992E4-A66A-4E9B-A9C6-C5B12CC39551}" type="parTrans" cxnId="{2B73A76D-580D-4D67-A22F-9EABE5C9FC8E}">
      <dgm:prSet/>
      <dgm:spPr/>
      <dgm:t>
        <a:bodyPr/>
        <a:lstStyle/>
        <a:p>
          <a:endParaRPr lang="en-US"/>
        </a:p>
      </dgm:t>
    </dgm:pt>
    <dgm:pt modelId="{51690348-C68B-4E47-9478-9CD1FC5CFB41}" type="sibTrans" cxnId="{2B73A76D-580D-4D67-A22F-9EABE5C9FC8E}">
      <dgm:prSet/>
      <dgm:spPr/>
      <dgm:t>
        <a:bodyPr/>
        <a:lstStyle/>
        <a:p>
          <a:endParaRPr lang="en-US"/>
        </a:p>
      </dgm:t>
    </dgm:pt>
    <dgm:pt modelId="{963A3CE7-F3B4-4667-ACE5-F2F7C7F06760}">
      <dgm:prSet phldrT="[Text]"/>
      <dgm:spPr/>
      <dgm:t>
        <a:bodyPr/>
        <a:lstStyle/>
        <a:p>
          <a:r>
            <a:rPr lang="en-US" b="1" i="0" dirty="0"/>
            <a:t>Car</a:t>
          </a:r>
          <a:endParaRPr lang="en-US" b="1" dirty="0"/>
        </a:p>
      </dgm:t>
    </dgm:pt>
    <dgm:pt modelId="{5A742875-6272-47E3-B4EB-564D6B4BD40E}" type="parTrans" cxnId="{61AA1A85-EBDE-4C48-9F36-D5634D03A7C4}">
      <dgm:prSet/>
      <dgm:spPr/>
      <dgm:t>
        <a:bodyPr/>
        <a:lstStyle/>
        <a:p>
          <a:endParaRPr lang="en-US"/>
        </a:p>
      </dgm:t>
    </dgm:pt>
    <dgm:pt modelId="{CFE20E85-F0BA-4862-BCB4-690FECBAA79D}" type="sibTrans" cxnId="{61AA1A85-EBDE-4C48-9F36-D5634D03A7C4}">
      <dgm:prSet/>
      <dgm:spPr/>
      <dgm:t>
        <a:bodyPr/>
        <a:lstStyle/>
        <a:p>
          <a:endParaRPr lang="en-US"/>
        </a:p>
      </dgm:t>
    </dgm:pt>
    <dgm:pt modelId="{DCA024E4-954E-4C1C-AB25-5D10343826B2}">
      <dgm:prSet/>
      <dgm:spPr/>
      <dgm:t>
        <a:bodyPr/>
        <a:lstStyle/>
        <a:p>
          <a:r>
            <a:rPr lang="en-US" b="1" i="0" dirty="0"/>
            <a:t>Park</a:t>
          </a:r>
        </a:p>
      </dgm:t>
    </dgm:pt>
    <dgm:pt modelId="{BB9D16B7-80DD-4908-B568-1826DC762589}" type="parTrans" cxnId="{3928D6DB-6451-4419-A9EB-1858DA4B7522}">
      <dgm:prSet/>
      <dgm:spPr/>
      <dgm:t>
        <a:bodyPr/>
        <a:lstStyle/>
        <a:p>
          <a:endParaRPr lang="en-US"/>
        </a:p>
      </dgm:t>
    </dgm:pt>
    <dgm:pt modelId="{9CD9835E-0E69-4CB2-B800-1DDBEA35A223}" type="sibTrans" cxnId="{3928D6DB-6451-4419-A9EB-1858DA4B7522}">
      <dgm:prSet/>
      <dgm:spPr/>
      <dgm:t>
        <a:bodyPr/>
        <a:lstStyle/>
        <a:p>
          <a:endParaRPr lang="en-US"/>
        </a:p>
      </dgm:t>
    </dgm:pt>
    <dgm:pt modelId="{A1630FC2-6137-4531-9A31-9E001E1FF8A1}">
      <dgm:prSet/>
      <dgm:spPr/>
      <dgm:t>
        <a:bodyPr/>
        <a:lstStyle/>
        <a:p>
          <a:r>
            <a:rPr lang="en-US" b="1" i="0" dirty="0"/>
            <a:t>Abandoned building</a:t>
          </a:r>
        </a:p>
      </dgm:t>
    </dgm:pt>
    <dgm:pt modelId="{87B192AF-B81D-42C6-90DF-92B46689327B}" type="parTrans" cxnId="{1C31C59E-FC33-4563-B220-4204252ACA15}">
      <dgm:prSet/>
      <dgm:spPr/>
      <dgm:t>
        <a:bodyPr/>
        <a:lstStyle/>
        <a:p>
          <a:endParaRPr lang="en-US"/>
        </a:p>
      </dgm:t>
    </dgm:pt>
    <dgm:pt modelId="{3CFFD61E-8AF8-49A3-A3E3-98F61388E3B1}" type="sibTrans" cxnId="{1C31C59E-FC33-4563-B220-4204252ACA15}">
      <dgm:prSet/>
      <dgm:spPr/>
      <dgm:t>
        <a:bodyPr/>
        <a:lstStyle/>
        <a:p>
          <a:endParaRPr lang="en-US"/>
        </a:p>
      </dgm:t>
    </dgm:pt>
    <dgm:pt modelId="{18CD6BBC-F7AF-4F19-AF54-22392F47B117}">
      <dgm:prSet/>
      <dgm:spPr/>
      <dgm:t>
        <a:bodyPr/>
        <a:lstStyle/>
        <a:p>
          <a:r>
            <a:rPr lang="en-US" b="1" i="0" dirty="0"/>
            <a:t>Bus or train station</a:t>
          </a:r>
        </a:p>
      </dgm:t>
    </dgm:pt>
    <dgm:pt modelId="{642AFFE5-34F5-4B07-A3CA-45AB49761AFA}" type="parTrans" cxnId="{F225AF08-D36F-401A-BCE3-790CD4A68317}">
      <dgm:prSet/>
      <dgm:spPr/>
      <dgm:t>
        <a:bodyPr/>
        <a:lstStyle/>
        <a:p>
          <a:endParaRPr lang="en-US"/>
        </a:p>
      </dgm:t>
    </dgm:pt>
    <dgm:pt modelId="{C0811D87-F7AB-4727-B97C-E6D18D660BEB}" type="sibTrans" cxnId="{F225AF08-D36F-401A-BCE3-790CD4A68317}">
      <dgm:prSet/>
      <dgm:spPr/>
      <dgm:t>
        <a:bodyPr/>
        <a:lstStyle/>
        <a:p>
          <a:endParaRPr lang="en-US"/>
        </a:p>
      </dgm:t>
    </dgm:pt>
    <dgm:pt modelId="{28BFF898-6B96-4526-BC0D-BFA307B7CECD}">
      <dgm:prSet/>
      <dgm:spPr/>
      <dgm:t>
        <a:bodyPr/>
        <a:lstStyle/>
        <a:p>
          <a:r>
            <a:rPr lang="en-US" b="1" i="0" dirty="0"/>
            <a:t>Airport</a:t>
          </a:r>
        </a:p>
      </dgm:t>
    </dgm:pt>
    <dgm:pt modelId="{ADE0B35F-8C38-40A1-AE4B-9D9EBB2B3D33}" type="parTrans" cxnId="{09A96676-3587-47E3-AE74-452507E34BFB}">
      <dgm:prSet/>
      <dgm:spPr/>
      <dgm:t>
        <a:bodyPr/>
        <a:lstStyle/>
        <a:p>
          <a:endParaRPr lang="en-US"/>
        </a:p>
      </dgm:t>
    </dgm:pt>
    <dgm:pt modelId="{DED8D9E3-456E-4655-98D9-2F01A6B8B9C6}" type="sibTrans" cxnId="{09A96676-3587-47E3-AE74-452507E34BFB}">
      <dgm:prSet/>
      <dgm:spPr/>
      <dgm:t>
        <a:bodyPr/>
        <a:lstStyle/>
        <a:p>
          <a:endParaRPr lang="en-US"/>
        </a:p>
      </dgm:t>
    </dgm:pt>
    <dgm:pt modelId="{AD9D0F10-E83B-4D50-93F4-FDDFFBFEA6D6}">
      <dgm:prSet/>
      <dgm:spPr/>
      <dgm:t>
        <a:bodyPr/>
        <a:lstStyle/>
        <a:p>
          <a:r>
            <a:rPr lang="en-US" b="1" i="0" dirty="0"/>
            <a:t>Camping ground</a:t>
          </a:r>
        </a:p>
      </dgm:t>
    </dgm:pt>
    <dgm:pt modelId="{85473DAC-6AF1-4803-8BDC-C4F000167320}" type="parTrans" cxnId="{E2ACE435-9537-41FE-87EB-8D50EC549381}">
      <dgm:prSet/>
      <dgm:spPr/>
      <dgm:t>
        <a:bodyPr/>
        <a:lstStyle/>
        <a:p>
          <a:endParaRPr lang="en-US"/>
        </a:p>
      </dgm:t>
    </dgm:pt>
    <dgm:pt modelId="{C770E5F5-676B-4CB7-BC66-E10BBFDE4603}" type="sibTrans" cxnId="{E2ACE435-9537-41FE-87EB-8D50EC549381}">
      <dgm:prSet/>
      <dgm:spPr/>
      <dgm:t>
        <a:bodyPr/>
        <a:lstStyle/>
        <a:p>
          <a:endParaRPr lang="en-US"/>
        </a:p>
      </dgm:t>
    </dgm:pt>
    <dgm:pt modelId="{27CD0780-3F82-42D9-BD2B-6AA2227D081E}" type="pres">
      <dgm:prSet presAssocID="{C6D42C17-2372-4F26-A994-8912510D027B}" presName="linearFlow" presStyleCnt="0">
        <dgm:presLayoutVars>
          <dgm:dir/>
          <dgm:animLvl val="lvl"/>
          <dgm:resizeHandles/>
        </dgm:presLayoutVars>
      </dgm:prSet>
      <dgm:spPr/>
    </dgm:pt>
    <dgm:pt modelId="{163EE127-10F6-49A9-8A94-2C32F1D0F0FF}" type="pres">
      <dgm:prSet presAssocID="{2DEF40D6-5E11-483A-A968-DBE8153329E8}" presName="compositeNode" presStyleCnt="0">
        <dgm:presLayoutVars>
          <dgm:bulletEnabled val="1"/>
        </dgm:presLayoutVars>
      </dgm:prSet>
      <dgm:spPr/>
    </dgm:pt>
    <dgm:pt modelId="{33F9C166-E29E-458F-AE0E-B0E21A8FDEF2}" type="pres">
      <dgm:prSet presAssocID="{2DEF40D6-5E11-483A-A968-DBE8153329E8}" presName="image"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dgm:spPr>
    </dgm:pt>
    <dgm:pt modelId="{3D3E1D3F-C1DF-42E5-8CFE-A1108DCA8F1F}" type="pres">
      <dgm:prSet presAssocID="{2DEF40D6-5E11-483A-A968-DBE8153329E8}" presName="childNode" presStyleLbl="node1" presStyleIdx="0" presStyleCnt="1" custScaleX="111372">
        <dgm:presLayoutVars>
          <dgm:bulletEnabled val="1"/>
        </dgm:presLayoutVars>
      </dgm:prSet>
      <dgm:spPr/>
    </dgm:pt>
    <dgm:pt modelId="{2180AC7C-FE6D-4C3F-A938-1023226B0613}" type="pres">
      <dgm:prSet presAssocID="{2DEF40D6-5E11-483A-A968-DBE8153329E8}" presName="parentNode" presStyleLbl="revTx" presStyleIdx="0" presStyleCnt="1">
        <dgm:presLayoutVars>
          <dgm:chMax val="0"/>
          <dgm:bulletEnabled val="1"/>
        </dgm:presLayoutVars>
      </dgm:prSet>
      <dgm:spPr/>
    </dgm:pt>
  </dgm:ptLst>
  <dgm:cxnLst>
    <dgm:cxn modelId="{F225AF08-D36F-401A-BCE3-790CD4A68317}" srcId="{2DEF40D6-5E11-483A-A968-DBE8153329E8}" destId="{18CD6BBC-F7AF-4F19-AF54-22392F47B117}" srcOrd="3" destOrd="0" parTransId="{642AFFE5-34F5-4B07-A3CA-45AB49761AFA}" sibTransId="{C0811D87-F7AB-4727-B97C-E6D18D660BEB}"/>
    <dgm:cxn modelId="{40BF4E22-3EE3-418E-89DB-939CE154DF86}" type="presOf" srcId="{18CD6BBC-F7AF-4F19-AF54-22392F47B117}" destId="{3D3E1D3F-C1DF-42E5-8CFE-A1108DCA8F1F}" srcOrd="0" destOrd="3" presId="urn:microsoft.com/office/officeart/2005/8/layout/hList2"/>
    <dgm:cxn modelId="{E2ACE435-9537-41FE-87EB-8D50EC549381}" srcId="{2DEF40D6-5E11-483A-A968-DBE8153329E8}" destId="{AD9D0F10-E83B-4D50-93F4-FDDFFBFEA6D6}" srcOrd="5" destOrd="0" parTransId="{85473DAC-6AF1-4803-8BDC-C4F000167320}" sibTransId="{C770E5F5-676B-4CB7-BC66-E10BBFDE4603}"/>
    <dgm:cxn modelId="{B24C3F45-4D56-4F29-9C28-200CC5A2BACB}" type="presOf" srcId="{C6D42C17-2372-4F26-A994-8912510D027B}" destId="{27CD0780-3F82-42D9-BD2B-6AA2227D081E}" srcOrd="0" destOrd="0" presId="urn:microsoft.com/office/officeart/2005/8/layout/hList2"/>
    <dgm:cxn modelId="{26B26B6B-4C8D-4BC3-B492-3F976E80DE5B}" type="presOf" srcId="{2DEF40D6-5E11-483A-A968-DBE8153329E8}" destId="{2180AC7C-FE6D-4C3F-A938-1023226B0613}" srcOrd="0" destOrd="0" presId="urn:microsoft.com/office/officeart/2005/8/layout/hList2"/>
    <dgm:cxn modelId="{2B73A76D-580D-4D67-A22F-9EABE5C9FC8E}" srcId="{C6D42C17-2372-4F26-A994-8912510D027B}" destId="{2DEF40D6-5E11-483A-A968-DBE8153329E8}" srcOrd="0" destOrd="0" parTransId="{B4F992E4-A66A-4E9B-A9C6-C5B12CC39551}" sibTransId="{51690348-C68B-4E47-9478-9CD1FC5CFB41}"/>
    <dgm:cxn modelId="{C5B51253-41C1-43EB-AF61-051B94BA5E37}" type="presOf" srcId="{AD9D0F10-E83B-4D50-93F4-FDDFFBFEA6D6}" destId="{3D3E1D3F-C1DF-42E5-8CFE-A1108DCA8F1F}" srcOrd="0" destOrd="5" presId="urn:microsoft.com/office/officeart/2005/8/layout/hList2"/>
    <dgm:cxn modelId="{09A96676-3587-47E3-AE74-452507E34BFB}" srcId="{2DEF40D6-5E11-483A-A968-DBE8153329E8}" destId="{28BFF898-6B96-4526-BC0D-BFA307B7CECD}" srcOrd="4" destOrd="0" parTransId="{ADE0B35F-8C38-40A1-AE4B-9D9EBB2B3D33}" sibTransId="{DED8D9E3-456E-4655-98D9-2F01A6B8B9C6}"/>
    <dgm:cxn modelId="{F74AD183-5A51-40E7-8514-A55A61DE3398}" type="presOf" srcId="{DCA024E4-954E-4C1C-AB25-5D10343826B2}" destId="{3D3E1D3F-C1DF-42E5-8CFE-A1108DCA8F1F}" srcOrd="0" destOrd="1" presId="urn:microsoft.com/office/officeart/2005/8/layout/hList2"/>
    <dgm:cxn modelId="{61AA1A85-EBDE-4C48-9F36-D5634D03A7C4}" srcId="{2DEF40D6-5E11-483A-A968-DBE8153329E8}" destId="{963A3CE7-F3B4-4667-ACE5-F2F7C7F06760}" srcOrd="0" destOrd="0" parTransId="{5A742875-6272-47E3-B4EB-564D6B4BD40E}" sibTransId="{CFE20E85-F0BA-4862-BCB4-690FECBAA79D}"/>
    <dgm:cxn modelId="{1C31C59E-FC33-4563-B220-4204252ACA15}" srcId="{2DEF40D6-5E11-483A-A968-DBE8153329E8}" destId="{A1630FC2-6137-4531-9A31-9E001E1FF8A1}" srcOrd="2" destOrd="0" parTransId="{87B192AF-B81D-42C6-90DF-92B46689327B}" sibTransId="{3CFFD61E-8AF8-49A3-A3E3-98F61388E3B1}"/>
    <dgm:cxn modelId="{B63FB1B5-3D15-4A7F-A385-087E955A902F}" type="presOf" srcId="{28BFF898-6B96-4526-BC0D-BFA307B7CECD}" destId="{3D3E1D3F-C1DF-42E5-8CFE-A1108DCA8F1F}" srcOrd="0" destOrd="4" presId="urn:microsoft.com/office/officeart/2005/8/layout/hList2"/>
    <dgm:cxn modelId="{2E3012B9-2C72-4601-95C7-91F1DF013682}" type="presOf" srcId="{963A3CE7-F3B4-4667-ACE5-F2F7C7F06760}" destId="{3D3E1D3F-C1DF-42E5-8CFE-A1108DCA8F1F}" srcOrd="0" destOrd="0" presId="urn:microsoft.com/office/officeart/2005/8/layout/hList2"/>
    <dgm:cxn modelId="{3928D6DB-6451-4419-A9EB-1858DA4B7522}" srcId="{2DEF40D6-5E11-483A-A968-DBE8153329E8}" destId="{DCA024E4-954E-4C1C-AB25-5D10343826B2}" srcOrd="1" destOrd="0" parTransId="{BB9D16B7-80DD-4908-B568-1826DC762589}" sibTransId="{9CD9835E-0E69-4CB2-B800-1DDBEA35A223}"/>
    <dgm:cxn modelId="{1F3E7DF1-7CFC-4C99-94DE-9CD9D4B074BA}" type="presOf" srcId="{A1630FC2-6137-4531-9A31-9E001E1FF8A1}" destId="{3D3E1D3F-C1DF-42E5-8CFE-A1108DCA8F1F}" srcOrd="0" destOrd="2" presId="urn:microsoft.com/office/officeart/2005/8/layout/hList2"/>
    <dgm:cxn modelId="{AE670180-B76B-47C5-A267-CDD7B2EBC54C}" type="presParOf" srcId="{27CD0780-3F82-42D9-BD2B-6AA2227D081E}" destId="{163EE127-10F6-49A9-8A94-2C32F1D0F0FF}" srcOrd="0" destOrd="0" presId="urn:microsoft.com/office/officeart/2005/8/layout/hList2"/>
    <dgm:cxn modelId="{453C11B7-F204-4F0E-8472-CC79DABF675D}" type="presParOf" srcId="{163EE127-10F6-49A9-8A94-2C32F1D0F0FF}" destId="{33F9C166-E29E-458F-AE0E-B0E21A8FDEF2}" srcOrd="0" destOrd="0" presId="urn:microsoft.com/office/officeart/2005/8/layout/hList2"/>
    <dgm:cxn modelId="{2B287498-47B6-4591-AA81-A08ECA98BD83}" type="presParOf" srcId="{163EE127-10F6-49A9-8A94-2C32F1D0F0FF}" destId="{3D3E1D3F-C1DF-42E5-8CFE-A1108DCA8F1F}" srcOrd="1" destOrd="0" presId="urn:microsoft.com/office/officeart/2005/8/layout/hList2"/>
    <dgm:cxn modelId="{E9EE16B9-61BC-4998-B0A8-AA24FFD5B12C}" type="presParOf" srcId="{163EE127-10F6-49A9-8A94-2C32F1D0F0FF}" destId="{2180AC7C-FE6D-4C3F-A938-1023226B0613}" srcOrd="2" destOrd="0" presId="urn:microsoft.com/office/officeart/2005/8/layout/h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13052AE-E6B7-4EAA-93F1-6B1FD9C19F69}" type="doc">
      <dgm:prSet loTypeId="urn:microsoft.com/office/officeart/2008/layout/PictureStrips" loCatId="list" qsTypeId="urn:microsoft.com/office/officeart/2005/8/quickstyle/simple1" qsCatId="simple" csTypeId="urn:microsoft.com/office/officeart/2005/8/colors/accent6_1" csCatId="accent6" phldr="1"/>
      <dgm:spPr/>
    </dgm:pt>
    <dgm:pt modelId="{ECC891EA-0DB1-4938-96CF-E69558CD2469}">
      <dgm:prSet phldrT="[Text]"/>
      <dgm:spPr/>
      <dgm:t>
        <a:bodyPr/>
        <a:lstStyle/>
        <a:p>
          <a:r>
            <a:rPr lang="en-US" dirty="0"/>
            <a:t>Hi, my name is [name]. We’re out here trying to talk to folks who might not have a safe place to sleep tonight. Do you have a safe place to sleep tonight? Do you know where I might find some people around here who don’t?</a:t>
          </a:r>
        </a:p>
      </dgm:t>
    </dgm:pt>
    <dgm:pt modelId="{EE91993A-AA0C-4B50-A18E-88E3DACD2001}" type="parTrans" cxnId="{9B32425B-9338-4524-A368-42DA67E899EB}">
      <dgm:prSet/>
      <dgm:spPr/>
      <dgm:t>
        <a:bodyPr/>
        <a:lstStyle/>
        <a:p>
          <a:endParaRPr lang="en-US"/>
        </a:p>
      </dgm:t>
    </dgm:pt>
    <dgm:pt modelId="{3E868025-8274-4096-B779-D62109F3A65D}" type="sibTrans" cxnId="{9B32425B-9338-4524-A368-42DA67E899EB}">
      <dgm:prSet/>
      <dgm:spPr/>
      <dgm:t>
        <a:bodyPr/>
        <a:lstStyle/>
        <a:p>
          <a:endParaRPr lang="en-US"/>
        </a:p>
      </dgm:t>
    </dgm:pt>
    <dgm:pt modelId="{6D5D204B-C815-465E-88EF-A5C7CAFD1DAC}" type="pres">
      <dgm:prSet presAssocID="{513052AE-E6B7-4EAA-93F1-6B1FD9C19F69}" presName="Name0" presStyleCnt="0">
        <dgm:presLayoutVars>
          <dgm:dir/>
          <dgm:resizeHandles val="exact"/>
        </dgm:presLayoutVars>
      </dgm:prSet>
      <dgm:spPr/>
    </dgm:pt>
    <dgm:pt modelId="{34AE4588-6CCE-42EC-9F9B-AC763D364AA6}" type="pres">
      <dgm:prSet presAssocID="{ECC891EA-0DB1-4938-96CF-E69558CD2469}" presName="composite" presStyleCnt="0"/>
      <dgm:spPr/>
    </dgm:pt>
    <dgm:pt modelId="{E720232E-17C4-49AE-82FA-5D4EB46CD6F4}" type="pres">
      <dgm:prSet presAssocID="{ECC891EA-0DB1-4938-96CF-E69558CD2469}" presName="rect1" presStyleLbl="trAlignAcc1" presStyleIdx="0" presStyleCnt="1" custScaleX="166966">
        <dgm:presLayoutVars>
          <dgm:bulletEnabled val="1"/>
        </dgm:presLayoutVars>
      </dgm:prSet>
      <dgm:spPr/>
    </dgm:pt>
    <dgm:pt modelId="{81FD3152-7675-4FCF-96EE-43706E4FB128}" type="pres">
      <dgm:prSet presAssocID="{ECC891EA-0DB1-4938-96CF-E69558CD2469}" presName="rect2" presStyleLbl="fgImgPlace1" presStyleIdx="0" presStyleCnt="1" custLinFactX="-57444" custLinFactNeighborX="-100000" custLinFactNeighborY="0"/>
      <dgm:spPr>
        <a:blipFill>
          <a:blip xmlns:r="http://schemas.openxmlformats.org/officeDocument/2006/relationships" r:embed="rId1">
            <a:duotone>
              <a:schemeClr val="accent6">
                <a:shade val="45000"/>
                <a:satMod val="135000"/>
              </a:schemeClr>
              <a:prstClr val="white"/>
            </a:duotone>
            <a:extLst>
              <a:ext uri="{28A0092B-C50C-407E-A947-70E740481C1C}">
                <a14:useLocalDpi xmlns:a14="http://schemas.microsoft.com/office/drawing/2010/main" val="0"/>
              </a:ext>
            </a:extLst>
          </a:blip>
          <a:srcRect/>
          <a:stretch>
            <a:fillRect l="-3000" r="-3000"/>
          </a:stretch>
        </a:blipFill>
      </dgm:spPr>
    </dgm:pt>
  </dgm:ptLst>
  <dgm:cxnLst>
    <dgm:cxn modelId="{9B32425B-9338-4524-A368-42DA67E899EB}" srcId="{513052AE-E6B7-4EAA-93F1-6B1FD9C19F69}" destId="{ECC891EA-0DB1-4938-96CF-E69558CD2469}" srcOrd="0" destOrd="0" parTransId="{EE91993A-AA0C-4B50-A18E-88E3DACD2001}" sibTransId="{3E868025-8274-4096-B779-D62109F3A65D}"/>
    <dgm:cxn modelId="{8696F246-B151-43E2-9556-E6C1A1BA0DD0}" type="presOf" srcId="{ECC891EA-0DB1-4938-96CF-E69558CD2469}" destId="{E720232E-17C4-49AE-82FA-5D4EB46CD6F4}" srcOrd="0" destOrd="0" presId="urn:microsoft.com/office/officeart/2008/layout/PictureStrips"/>
    <dgm:cxn modelId="{5BC020AB-BF54-4BB2-A626-8EA50068BE6F}" type="presOf" srcId="{513052AE-E6B7-4EAA-93F1-6B1FD9C19F69}" destId="{6D5D204B-C815-465E-88EF-A5C7CAFD1DAC}" srcOrd="0" destOrd="0" presId="urn:microsoft.com/office/officeart/2008/layout/PictureStrips"/>
    <dgm:cxn modelId="{84389325-0E7F-4CC5-80C9-BA03343C3301}" type="presParOf" srcId="{6D5D204B-C815-465E-88EF-A5C7CAFD1DAC}" destId="{34AE4588-6CCE-42EC-9F9B-AC763D364AA6}" srcOrd="0" destOrd="0" presId="urn:microsoft.com/office/officeart/2008/layout/PictureStrips"/>
    <dgm:cxn modelId="{2BF4D5A7-05F7-4DCC-962B-C30B389C3B5E}" type="presParOf" srcId="{34AE4588-6CCE-42EC-9F9B-AC763D364AA6}" destId="{E720232E-17C4-49AE-82FA-5D4EB46CD6F4}" srcOrd="0" destOrd="0" presId="urn:microsoft.com/office/officeart/2008/layout/PictureStrips"/>
    <dgm:cxn modelId="{BE0D8396-6774-40E9-9A07-27FD5EBB20A9}" type="presParOf" srcId="{34AE4588-6CCE-42EC-9F9B-AC763D364AA6}" destId="{81FD3152-7675-4FCF-96EE-43706E4FB128}"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E111E46-98A6-4CAE-93B8-C6F66951559E}" type="doc">
      <dgm:prSet loTypeId="urn:microsoft.com/office/officeart/2005/8/layout/hierarchy4" loCatId="list" qsTypeId="urn:microsoft.com/office/officeart/2005/8/quickstyle/simple1" qsCatId="simple" csTypeId="urn:microsoft.com/office/officeart/2005/8/colors/accent3_3" csCatId="accent3" phldr="1"/>
      <dgm:spPr/>
      <dgm:t>
        <a:bodyPr/>
        <a:lstStyle/>
        <a:p>
          <a:endParaRPr lang="en-US"/>
        </a:p>
      </dgm:t>
    </dgm:pt>
    <dgm:pt modelId="{CBB2F286-590A-40AF-A766-21B358875D90}">
      <dgm:prSet phldrT="[Text]"/>
      <dgm:spPr/>
      <dgm:t>
        <a:bodyPr/>
        <a:lstStyle/>
        <a:p>
          <a:r>
            <a:rPr lang="en-US" b="1" dirty="0">
              <a:solidFill>
                <a:schemeClr val="bg1"/>
              </a:solidFill>
            </a:rPr>
            <a:t>2 Survey Methods</a:t>
          </a:r>
        </a:p>
      </dgm:t>
    </dgm:pt>
    <dgm:pt modelId="{DC4440BC-3E58-4FC0-9593-0030802BA9B7}" type="parTrans" cxnId="{3687D9D5-26BA-4B3E-BD35-DFEC817193D6}">
      <dgm:prSet/>
      <dgm:spPr/>
      <dgm:t>
        <a:bodyPr/>
        <a:lstStyle/>
        <a:p>
          <a:endParaRPr lang="en-US"/>
        </a:p>
      </dgm:t>
    </dgm:pt>
    <dgm:pt modelId="{C9135849-1818-482F-A880-446E2F696045}" type="sibTrans" cxnId="{3687D9D5-26BA-4B3E-BD35-DFEC817193D6}">
      <dgm:prSet/>
      <dgm:spPr/>
      <dgm:t>
        <a:bodyPr/>
        <a:lstStyle/>
        <a:p>
          <a:endParaRPr lang="en-US"/>
        </a:p>
      </dgm:t>
    </dgm:pt>
    <dgm:pt modelId="{6B026072-DB59-46ED-9C40-75B0F82E6CF5}">
      <dgm:prSet phldrT="[Text]"/>
      <dgm:spPr>
        <a:solidFill>
          <a:schemeClr val="accent5"/>
        </a:solidFill>
      </dgm:spPr>
      <dgm:t>
        <a:bodyPr/>
        <a:lstStyle/>
        <a:p>
          <a:r>
            <a:rPr lang="en-US" dirty="0"/>
            <a:t>General Survey</a:t>
          </a:r>
        </a:p>
      </dgm:t>
    </dgm:pt>
    <dgm:pt modelId="{E515F6AD-936D-421C-8E0E-EAB615FB195D}" type="parTrans" cxnId="{FCC638F5-37BA-413D-B148-1136E26AC425}">
      <dgm:prSet/>
      <dgm:spPr/>
      <dgm:t>
        <a:bodyPr/>
        <a:lstStyle/>
        <a:p>
          <a:endParaRPr lang="en-US"/>
        </a:p>
      </dgm:t>
    </dgm:pt>
    <dgm:pt modelId="{90C26D11-4DF7-46E9-BBE4-0A564AD623B8}" type="sibTrans" cxnId="{FCC638F5-37BA-413D-B148-1136E26AC425}">
      <dgm:prSet/>
      <dgm:spPr/>
      <dgm:t>
        <a:bodyPr/>
        <a:lstStyle/>
        <a:p>
          <a:endParaRPr lang="en-US"/>
        </a:p>
      </dgm:t>
    </dgm:pt>
    <dgm:pt modelId="{D9754AA0-8466-40EC-B450-83B03863F78A}">
      <dgm:prSet phldrT="[Text]"/>
      <dgm:spPr>
        <a:solidFill>
          <a:schemeClr val="accent2"/>
        </a:solidFill>
      </dgm:spPr>
      <dgm:t>
        <a:bodyPr/>
        <a:lstStyle/>
        <a:p>
          <a:r>
            <a:rPr lang="en-US" dirty="0"/>
            <a:t>Observation</a:t>
          </a:r>
        </a:p>
      </dgm:t>
    </dgm:pt>
    <dgm:pt modelId="{2F4703AB-F805-4CB3-B1AB-DE8F928CE0D0}" type="parTrans" cxnId="{1E9AAA66-15AC-422E-876A-22A2540195D6}">
      <dgm:prSet/>
      <dgm:spPr/>
      <dgm:t>
        <a:bodyPr/>
        <a:lstStyle/>
        <a:p>
          <a:endParaRPr lang="en-US"/>
        </a:p>
      </dgm:t>
    </dgm:pt>
    <dgm:pt modelId="{2D00CB25-A4B1-48EB-87A3-9352B62BC0BC}" type="sibTrans" cxnId="{1E9AAA66-15AC-422E-876A-22A2540195D6}">
      <dgm:prSet/>
      <dgm:spPr/>
      <dgm:t>
        <a:bodyPr/>
        <a:lstStyle/>
        <a:p>
          <a:endParaRPr lang="en-US"/>
        </a:p>
      </dgm:t>
    </dgm:pt>
    <dgm:pt modelId="{BBDEEC1F-BA93-4D12-B742-A9ECE23F870C}">
      <dgm:prSet phldrT="[Text]"/>
      <dgm:spPr>
        <a:solidFill>
          <a:schemeClr val="accent5">
            <a:lumMod val="60000"/>
            <a:lumOff val="40000"/>
          </a:schemeClr>
        </a:solidFill>
      </dgm:spPr>
      <dgm:t>
        <a:bodyPr/>
        <a:lstStyle/>
        <a:p>
          <a:r>
            <a:rPr lang="en-US" dirty="0"/>
            <a:t>For all people or households who </a:t>
          </a:r>
          <a:r>
            <a:rPr lang="en-US" b="1" dirty="0"/>
            <a:t>are willing and able to answer your survey questions</a:t>
          </a:r>
          <a:r>
            <a:rPr lang="en-US" dirty="0"/>
            <a:t>.</a:t>
          </a:r>
        </a:p>
      </dgm:t>
    </dgm:pt>
    <dgm:pt modelId="{6A0557ED-04A7-4680-BB08-B1EF2C359F5A}" type="parTrans" cxnId="{46FE333D-5E1E-44C7-B460-E876CF4D6E6D}">
      <dgm:prSet/>
      <dgm:spPr/>
      <dgm:t>
        <a:bodyPr/>
        <a:lstStyle/>
        <a:p>
          <a:endParaRPr lang="en-US"/>
        </a:p>
      </dgm:t>
    </dgm:pt>
    <dgm:pt modelId="{EBC8FE3D-DDBE-4D0D-A25F-303F65516D71}" type="sibTrans" cxnId="{46FE333D-5E1E-44C7-B460-E876CF4D6E6D}">
      <dgm:prSet/>
      <dgm:spPr/>
      <dgm:t>
        <a:bodyPr/>
        <a:lstStyle/>
        <a:p>
          <a:endParaRPr lang="en-US"/>
        </a:p>
      </dgm:t>
    </dgm:pt>
    <dgm:pt modelId="{84AF7C0C-54F6-4E1B-BDB4-681C06FF1437}">
      <dgm:prSet phldrT="[Text]"/>
      <dgm:spPr>
        <a:solidFill>
          <a:schemeClr val="accent2">
            <a:lumMod val="60000"/>
            <a:lumOff val="40000"/>
          </a:schemeClr>
        </a:solidFill>
      </dgm:spPr>
      <dgm:t>
        <a:bodyPr/>
        <a:lstStyle/>
        <a:p>
          <a:r>
            <a:rPr lang="en-US" dirty="0"/>
            <a:t>For any people or households who are </a:t>
          </a:r>
          <a:r>
            <a:rPr lang="en-US" b="1" dirty="0"/>
            <a:t>unwilling or unable to answer your survey questions.</a:t>
          </a:r>
          <a:endParaRPr lang="en-US" dirty="0"/>
        </a:p>
      </dgm:t>
    </dgm:pt>
    <dgm:pt modelId="{DFE4DCBC-113A-4D12-B890-13401D6A15ED}" type="parTrans" cxnId="{103AE60B-B5DF-4238-8061-0BABDF19351C}">
      <dgm:prSet/>
      <dgm:spPr/>
      <dgm:t>
        <a:bodyPr/>
        <a:lstStyle/>
        <a:p>
          <a:endParaRPr lang="en-US"/>
        </a:p>
      </dgm:t>
    </dgm:pt>
    <dgm:pt modelId="{B2AC9A88-5802-4DA3-AD58-E7C222A37D94}" type="sibTrans" cxnId="{103AE60B-B5DF-4238-8061-0BABDF19351C}">
      <dgm:prSet/>
      <dgm:spPr/>
      <dgm:t>
        <a:bodyPr/>
        <a:lstStyle/>
        <a:p>
          <a:endParaRPr lang="en-US"/>
        </a:p>
      </dgm:t>
    </dgm:pt>
    <dgm:pt modelId="{F7465A6A-3AA9-4AD3-B083-CEFF30E6EE50}" type="pres">
      <dgm:prSet presAssocID="{1E111E46-98A6-4CAE-93B8-C6F66951559E}" presName="Name0" presStyleCnt="0">
        <dgm:presLayoutVars>
          <dgm:chPref val="1"/>
          <dgm:dir/>
          <dgm:animOne val="branch"/>
          <dgm:animLvl val="lvl"/>
          <dgm:resizeHandles/>
        </dgm:presLayoutVars>
      </dgm:prSet>
      <dgm:spPr/>
    </dgm:pt>
    <dgm:pt modelId="{69B33131-79F7-49D3-8685-0DD4CCBDDD95}" type="pres">
      <dgm:prSet presAssocID="{CBB2F286-590A-40AF-A766-21B358875D90}" presName="vertOne" presStyleCnt="0"/>
      <dgm:spPr/>
    </dgm:pt>
    <dgm:pt modelId="{9BB52B1D-937D-4B32-8F76-419AE021C36E}" type="pres">
      <dgm:prSet presAssocID="{CBB2F286-590A-40AF-A766-21B358875D90}" presName="txOne" presStyleLbl="node0" presStyleIdx="0" presStyleCnt="1">
        <dgm:presLayoutVars>
          <dgm:chPref val="3"/>
        </dgm:presLayoutVars>
      </dgm:prSet>
      <dgm:spPr/>
    </dgm:pt>
    <dgm:pt modelId="{7B80B8D1-A17D-4882-BFC4-B779913CA32C}" type="pres">
      <dgm:prSet presAssocID="{CBB2F286-590A-40AF-A766-21B358875D90}" presName="parTransOne" presStyleCnt="0"/>
      <dgm:spPr/>
    </dgm:pt>
    <dgm:pt modelId="{B4B8DE47-C673-41CF-A92C-EC392AC5E1B4}" type="pres">
      <dgm:prSet presAssocID="{CBB2F286-590A-40AF-A766-21B358875D90}" presName="horzOne" presStyleCnt="0"/>
      <dgm:spPr/>
    </dgm:pt>
    <dgm:pt modelId="{5BAB948B-8A67-4ABF-B2E8-514B085FD347}" type="pres">
      <dgm:prSet presAssocID="{6B026072-DB59-46ED-9C40-75B0F82E6CF5}" presName="vertTwo" presStyleCnt="0"/>
      <dgm:spPr/>
    </dgm:pt>
    <dgm:pt modelId="{B8CB6B60-761C-4366-89BD-C6C3463E0C73}" type="pres">
      <dgm:prSet presAssocID="{6B026072-DB59-46ED-9C40-75B0F82E6CF5}" presName="txTwo" presStyleLbl="node2" presStyleIdx="0" presStyleCnt="2">
        <dgm:presLayoutVars>
          <dgm:chPref val="3"/>
        </dgm:presLayoutVars>
      </dgm:prSet>
      <dgm:spPr/>
    </dgm:pt>
    <dgm:pt modelId="{4D7DAC5E-0C04-4108-9A92-B531A5BF1228}" type="pres">
      <dgm:prSet presAssocID="{6B026072-DB59-46ED-9C40-75B0F82E6CF5}" presName="parTransTwo" presStyleCnt="0"/>
      <dgm:spPr/>
    </dgm:pt>
    <dgm:pt modelId="{D22825D1-25EA-4B42-B453-0F015782D703}" type="pres">
      <dgm:prSet presAssocID="{6B026072-DB59-46ED-9C40-75B0F82E6CF5}" presName="horzTwo" presStyleCnt="0"/>
      <dgm:spPr/>
    </dgm:pt>
    <dgm:pt modelId="{560C3E3B-443A-4952-B85A-1EF9BDF04D69}" type="pres">
      <dgm:prSet presAssocID="{BBDEEC1F-BA93-4D12-B742-A9ECE23F870C}" presName="vertThree" presStyleCnt="0"/>
      <dgm:spPr/>
    </dgm:pt>
    <dgm:pt modelId="{69F77492-8AE5-4668-BFB9-F8332BB548DD}" type="pres">
      <dgm:prSet presAssocID="{BBDEEC1F-BA93-4D12-B742-A9ECE23F870C}" presName="txThree" presStyleLbl="node3" presStyleIdx="0" presStyleCnt="2">
        <dgm:presLayoutVars>
          <dgm:chPref val="3"/>
        </dgm:presLayoutVars>
      </dgm:prSet>
      <dgm:spPr/>
    </dgm:pt>
    <dgm:pt modelId="{57BDD2AD-C4EB-4682-AF15-EBFBE5973C02}" type="pres">
      <dgm:prSet presAssocID="{BBDEEC1F-BA93-4D12-B742-A9ECE23F870C}" presName="horzThree" presStyleCnt="0"/>
      <dgm:spPr/>
    </dgm:pt>
    <dgm:pt modelId="{5A09035D-A857-4449-8EED-3454E4AFC34F}" type="pres">
      <dgm:prSet presAssocID="{90C26D11-4DF7-46E9-BBE4-0A564AD623B8}" presName="sibSpaceTwo" presStyleCnt="0"/>
      <dgm:spPr/>
    </dgm:pt>
    <dgm:pt modelId="{90DE0728-8D88-4E4C-811B-62230922AE4C}" type="pres">
      <dgm:prSet presAssocID="{D9754AA0-8466-40EC-B450-83B03863F78A}" presName="vertTwo" presStyleCnt="0"/>
      <dgm:spPr/>
    </dgm:pt>
    <dgm:pt modelId="{DF8369CD-7D44-4C45-8AD9-E869B4FC6C33}" type="pres">
      <dgm:prSet presAssocID="{D9754AA0-8466-40EC-B450-83B03863F78A}" presName="txTwo" presStyleLbl="node2" presStyleIdx="1" presStyleCnt="2">
        <dgm:presLayoutVars>
          <dgm:chPref val="3"/>
        </dgm:presLayoutVars>
      </dgm:prSet>
      <dgm:spPr/>
    </dgm:pt>
    <dgm:pt modelId="{908CB316-0BBC-49E8-AF88-2BF3F11E5649}" type="pres">
      <dgm:prSet presAssocID="{D9754AA0-8466-40EC-B450-83B03863F78A}" presName="parTransTwo" presStyleCnt="0"/>
      <dgm:spPr/>
    </dgm:pt>
    <dgm:pt modelId="{04D1340B-6DC4-4535-A0F9-0B223415E59F}" type="pres">
      <dgm:prSet presAssocID="{D9754AA0-8466-40EC-B450-83B03863F78A}" presName="horzTwo" presStyleCnt="0"/>
      <dgm:spPr/>
    </dgm:pt>
    <dgm:pt modelId="{15E88384-8E82-4D69-A918-1441EE2DBC99}" type="pres">
      <dgm:prSet presAssocID="{84AF7C0C-54F6-4E1B-BDB4-681C06FF1437}" presName="vertThree" presStyleCnt="0"/>
      <dgm:spPr/>
    </dgm:pt>
    <dgm:pt modelId="{4EBBEBEF-342D-45B2-9048-82A65C17AD58}" type="pres">
      <dgm:prSet presAssocID="{84AF7C0C-54F6-4E1B-BDB4-681C06FF1437}" presName="txThree" presStyleLbl="node3" presStyleIdx="1" presStyleCnt="2">
        <dgm:presLayoutVars>
          <dgm:chPref val="3"/>
        </dgm:presLayoutVars>
      </dgm:prSet>
      <dgm:spPr/>
    </dgm:pt>
    <dgm:pt modelId="{09120A33-4B44-4356-B709-534A465926F2}" type="pres">
      <dgm:prSet presAssocID="{84AF7C0C-54F6-4E1B-BDB4-681C06FF1437}" presName="horzThree" presStyleCnt="0"/>
      <dgm:spPr/>
    </dgm:pt>
  </dgm:ptLst>
  <dgm:cxnLst>
    <dgm:cxn modelId="{7247E001-F0DF-475E-8D88-8572C220E329}" type="presOf" srcId="{CBB2F286-590A-40AF-A766-21B358875D90}" destId="{9BB52B1D-937D-4B32-8F76-419AE021C36E}" srcOrd="0" destOrd="0" presId="urn:microsoft.com/office/officeart/2005/8/layout/hierarchy4"/>
    <dgm:cxn modelId="{103AE60B-B5DF-4238-8061-0BABDF19351C}" srcId="{D9754AA0-8466-40EC-B450-83B03863F78A}" destId="{84AF7C0C-54F6-4E1B-BDB4-681C06FF1437}" srcOrd="0" destOrd="0" parTransId="{DFE4DCBC-113A-4D12-B890-13401D6A15ED}" sibTransId="{B2AC9A88-5802-4DA3-AD58-E7C222A37D94}"/>
    <dgm:cxn modelId="{2FEEFF26-0846-45B4-B7A2-9BE8C053B091}" type="presOf" srcId="{BBDEEC1F-BA93-4D12-B742-A9ECE23F870C}" destId="{69F77492-8AE5-4668-BFB9-F8332BB548DD}" srcOrd="0" destOrd="0" presId="urn:microsoft.com/office/officeart/2005/8/layout/hierarchy4"/>
    <dgm:cxn modelId="{46FE333D-5E1E-44C7-B460-E876CF4D6E6D}" srcId="{6B026072-DB59-46ED-9C40-75B0F82E6CF5}" destId="{BBDEEC1F-BA93-4D12-B742-A9ECE23F870C}" srcOrd="0" destOrd="0" parTransId="{6A0557ED-04A7-4680-BB08-B1EF2C359F5A}" sibTransId="{EBC8FE3D-DDBE-4D0D-A25F-303F65516D71}"/>
    <dgm:cxn modelId="{FFC54D3E-FF33-42CE-96B5-9AF4257883AA}" type="presOf" srcId="{6B026072-DB59-46ED-9C40-75B0F82E6CF5}" destId="{B8CB6B60-761C-4366-89BD-C6C3463E0C73}" srcOrd="0" destOrd="0" presId="urn:microsoft.com/office/officeart/2005/8/layout/hierarchy4"/>
    <dgm:cxn modelId="{2F408463-D6FA-4A3B-BF18-18DBEECFC222}" type="presOf" srcId="{1E111E46-98A6-4CAE-93B8-C6F66951559E}" destId="{F7465A6A-3AA9-4AD3-B083-CEFF30E6EE50}" srcOrd="0" destOrd="0" presId="urn:microsoft.com/office/officeart/2005/8/layout/hierarchy4"/>
    <dgm:cxn modelId="{1E9AAA66-15AC-422E-876A-22A2540195D6}" srcId="{CBB2F286-590A-40AF-A766-21B358875D90}" destId="{D9754AA0-8466-40EC-B450-83B03863F78A}" srcOrd="1" destOrd="0" parTransId="{2F4703AB-F805-4CB3-B1AB-DE8F928CE0D0}" sibTransId="{2D00CB25-A4B1-48EB-87A3-9352B62BC0BC}"/>
    <dgm:cxn modelId="{0444EA47-6367-409B-A0C5-08499ACC3689}" type="presOf" srcId="{84AF7C0C-54F6-4E1B-BDB4-681C06FF1437}" destId="{4EBBEBEF-342D-45B2-9048-82A65C17AD58}" srcOrd="0" destOrd="0" presId="urn:microsoft.com/office/officeart/2005/8/layout/hierarchy4"/>
    <dgm:cxn modelId="{1A0816AD-4B71-434D-B22A-DB48111C7ED7}" type="presOf" srcId="{D9754AA0-8466-40EC-B450-83B03863F78A}" destId="{DF8369CD-7D44-4C45-8AD9-E869B4FC6C33}" srcOrd="0" destOrd="0" presId="urn:microsoft.com/office/officeart/2005/8/layout/hierarchy4"/>
    <dgm:cxn modelId="{3687D9D5-26BA-4B3E-BD35-DFEC817193D6}" srcId="{1E111E46-98A6-4CAE-93B8-C6F66951559E}" destId="{CBB2F286-590A-40AF-A766-21B358875D90}" srcOrd="0" destOrd="0" parTransId="{DC4440BC-3E58-4FC0-9593-0030802BA9B7}" sibTransId="{C9135849-1818-482F-A880-446E2F696045}"/>
    <dgm:cxn modelId="{FCC638F5-37BA-413D-B148-1136E26AC425}" srcId="{CBB2F286-590A-40AF-A766-21B358875D90}" destId="{6B026072-DB59-46ED-9C40-75B0F82E6CF5}" srcOrd="0" destOrd="0" parTransId="{E515F6AD-936D-421C-8E0E-EAB615FB195D}" sibTransId="{90C26D11-4DF7-46E9-BBE4-0A564AD623B8}"/>
    <dgm:cxn modelId="{C984F0D5-A9E2-4DBB-BC4A-3E7A82929A93}" type="presParOf" srcId="{F7465A6A-3AA9-4AD3-B083-CEFF30E6EE50}" destId="{69B33131-79F7-49D3-8685-0DD4CCBDDD95}" srcOrd="0" destOrd="0" presId="urn:microsoft.com/office/officeart/2005/8/layout/hierarchy4"/>
    <dgm:cxn modelId="{75556945-CD7A-4F08-97C9-B692DDAB1313}" type="presParOf" srcId="{69B33131-79F7-49D3-8685-0DD4CCBDDD95}" destId="{9BB52B1D-937D-4B32-8F76-419AE021C36E}" srcOrd="0" destOrd="0" presId="urn:microsoft.com/office/officeart/2005/8/layout/hierarchy4"/>
    <dgm:cxn modelId="{58670F7B-FA0F-4620-9A93-2BAC3276E881}" type="presParOf" srcId="{69B33131-79F7-49D3-8685-0DD4CCBDDD95}" destId="{7B80B8D1-A17D-4882-BFC4-B779913CA32C}" srcOrd="1" destOrd="0" presId="urn:microsoft.com/office/officeart/2005/8/layout/hierarchy4"/>
    <dgm:cxn modelId="{B6A12060-1509-4FE4-9E6E-6250328168E6}" type="presParOf" srcId="{69B33131-79F7-49D3-8685-0DD4CCBDDD95}" destId="{B4B8DE47-C673-41CF-A92C-EC392AC5E1B4}" srcOrd="2" destOrd="0" presId="urn:microsoft.com/office/officeart/2005/8/layout/hierarchy4"/>
    <dgm:cxn modelId="{603B7960-1B15-4348-9C39-D6F5BABF96AE}" type="presParOf" srcId="{B4B8DE47-C673-41CF-A92C-EC392AC5E1B4}" destId="{5BAB948B-8A67-4ABF-B2E8-514B085FD347}" srcOrd="0" destOrd="0" presId="urn:microsoft.com/office/officeart/2005/8/layout/hierarchy4"/>
    <dgm:cxn modelId="{ED17F702-E82B-4978-9BF6-4FBAFF1A597A}" type="presParOf" srcId="{5BAB948B-8A67-4ABF-B2E8-514B085FD347}" destId="{B8CB6B60-761C-4366-89BD-C6C3463E0C73}" srcOrd="0" destOrd="0" presId="urn:microsoft.com/office/officeart/2005/8/layout/hierarchy4"/>
    <dgm:cxn modelId="{180D9E67-2F79-4D13-AD6D-4F1F8FDA0CC2}" type="presParOf" srcId="{5BAB948B-8A67-4ABF-B2E8-514B085FD347}" destId="{4D7DAC5E-0C04-4108-9A92-B531A5BF1228}" srcOrd="1" destOrd="0" presId="urn:microsoft.com/office/officeart/2005/8/layout/hierarchy4"/>
    <dgm:cxn modelId="{FB49C7FA-8C65-4AFD-BB5A-3BD192CBD376}" type="presParOf" srcId="{5BAB948B-8A67-4ABF-B2E8-514B085FD347}" destId="{D22825D1-25EA-4B42-B453-0F015782D703}" srcOrd="2" destOrd="0" presId="urn:microsoft.com/office/officeart/2005/8/layout/hierarchy4"/>
    <dgm:cxn modelId="{B9E40A78-31DA-4555-B439-54D881771D7F}" type="presParOf" srcId="{D22825D1-25EA-4B42-B453-0F015782D703}" destId="{560C3E3B-443A-4952-B85A-1EF9BDF04D69}" srcOrd="0" destOrd="0" presId="urn:microsoft.com/office/officeart/2005/8/layout/hierarchy4"/>
    <dgm:cxn modelId="{02A17904-18ED-408F-9DEA-51D24130F7B6}" type="presParOf" srcId="{560C3E3B-443A-4952-B85A-1EF9BDF04D69}" destId="{69F77492-8AE5-4668-BFB9-F8332BB548DD}" srcOrd="0" destOrd="0" presId="urn:microsoft.com/office/officeart/2005/8/layout/hierarchy4"/>
    <dgm:cxn modelId="{977CCB3E-FF23-4052-B4FB-52C5B50C7096}" type="presParOf" srcId="{560C3E3B-443A-4952-B85A-1EF9BDF04D69}" destId="{57BDD2AD-C4EB-4682-AF15-EBFBE5973C02}" srcOrd="1" destOrd="0" presId="urn:microsoft.com/office/officeart/2005/8/layout/hierarchy4"/>
    <dgm:cxn modelId="{71ED83B9-BCA0-47C7-B450-966233476660}" type="presParOf" srcId="{B4B8DE47-C673-41CF-A92C-EC392AC5E1B4}" destId="{5A09035D-A857-4449-8EED-3454E4AFC34F}" srcOrd="1" destOrd="0" presId="urn:microsoft.com/office/officeart/2005/8/layout/hierarchy4"/>
    <dgm:cxn modelId="{D1426CBE-A61C-4074-8299-CCA2CB943BAA}" type="presParOf" srcId="{B4B8DE47-C673-41CF-A92C-EC392AC5E1B4}" destId="{90DE0728-8D88-4E4C-811B-62230922AE4C}" srcOrd="2" destOrd="0" presId="urn:microsoft.com/office/officeart/2005/8/layout/hierarchy4"/>
    <dgm:cxn modelId="{079D2BAC-C4B8-44FC-BB6E-8F19B07103AF}" type="presParOf" srcId="{90DE0728-8D88-4E4C-811B-62230922AE4C}" destId="{DF8369CD-7D44-4C45-8AD9-E869B4FC6C33}" srcOrd="0" destOrd="0" presId="urn:microsoft.com/office/officeart/2005/8/layout/hierarchy4"/>
    <dgm:cxn modelId="{A3A1E987-C9D2-43FD-BC7B-645C8386DA6C}" type="presParOf" srcId="{90DE0728-8D88-4E4C-811B-62230922AE4C}" destId="{908CB316-0BBC-49E8-AF88-2BF3F11E5649}" srcOrd="1" destOrd="0" presId="urn:microsoft.com/office/officeart/2005/8/layout/hierarchy4"/>
    <dgm:cxn modelId="{EA348A62-44A2-4D11-A452-D3B3A95ED52C}" type="presParOf" srcId="{90DE0728-8D88-4E4C-811B-62230922AE4C}" destId="{04D1340B-6DC4-4535-A0F9-0B223415E59F}" srcOrd="2" destOrd="0" presId="urn:microsoft.com/office/officeart/2005/8/layout/hierarchy4"/>
    <dgm:cxn modelId="{A1B161C7-7718-45AB-B91D-7A1AE13EF1C9}" type="presParOf" srcId="{04D1340B-6DC4-4535-A0F9-0B223415E59F}" destId="{15E88384-8E82-4D69-A918-1441EE2DBC99}" srcOrd="0" destOrd="0" presId="urn:microsoft.com/office/officeart/2005/8/layout/hierarchy4"/>
    <dgm:cxn modelId="{A18FDDA4-F97B-4747-A21B-5EFEF3143D39}" type="presParOf" srcId="{15E88384-8E82-4D69-A918-1441EE2DBC99}" destId="{4EBBEBEF-342D-45B2-9048-82A65C17AD58}" srcOrd="0" destOrd="0" presId="urn:microsoft.com/office/officeart/2005/8/layout/hierarchy4"/>
    <dgm:cxn modelId="{143CDE2A-13EC-432F-8D71-67897D0AC14D}" type="presParOf" srcId="{15E88384-8E82-4D69-A918-1441EE2DBC99}" destId="{09120A33-4B44-4356-B709-534A465926F2}"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13052AE-E6B7-4EAA-93F1-6B1FD9C19F69}" type="doc">
      <dgm:prSet loTypeId="urn:microsoft.com/office/officeart/2008/layout/PictureStrips" loCatId="list" qsTypeId="urn:microsoft.com/office/officeart/2005/8/quickstyle/simple1" qsCatId="simple" csTypeId="urn:microsoft.com/office/officeart/2005/8/colors/accent6_1" csCatId="accent6" phldr="1"/>
      <dgm:spPr/>
    </dgm:pt>
    <dgm:pt modelId="{ECC891EA-0DB1-4938-96CF-E69558CD2469}">
      <dgm:prSet phldrT="[Text]"/>
      <dgm:spPr/>
      <dgm:t>
        <a:bodyPr/>
        <a:lstStyle/>
        <a:p>
          <a:r>
            <a:rPr lang="en-US" dirty="0"/>
            <a:t>Hi, my name is [name]. We’re out here trying to talk to folks who might not have a safe place to sleep tonight. Do you have a safe place to sleep tonight? Do you know where I might find some people around here who don’t?</a:t>
          </a:r>
        </a:p>
      </dgm:t>
    </dgm:pt>
    <dgm:pt modelId="{EE91993A-AA0C-4B50-A18E-88E3DACD2001}" type="parTrans" cxnId="{9B32425B-9338-4524-A368-42DA67E899EB}">
      <dgm:prSet/>
      <dgm:spPr/>
      <dgm:t>
        <a:bodyPr/>
        <a:lstStyle/>
        <a:p>
          <a:endParaRPr lang="en-US"/>
        </a:p>
      </dgm:t>
    </dgm:pt>
    <dgm:pt modelId="{3E868025-8274-4096-B779-D62109F3A65D}" type="sibTrans" cxnId="{9B32425B-9338-4524-A368-42DA67E899EB}">
      <dgm:prSet/>
      <dgm:spPr/>
      <dgm:t>
        <a:bodyPr/>
        <a:lstStyle/>
        <a:p>
          <a:endParaRPr lang="en-US"/>
        </a:p>
      </dgm:t>
    </dgm:pt>
    <dgm:pt modelId="{6D5D204B-C815-465E-88EF-A5C7CAFD1DAC}" type="pres">
      <dgm:prSet presAssocID="{513052AE-E6B7-4EAA-93F1-6B1FD9C19F69}" presName="Name0" presStyleCnt="0">
        <dgm:presLayoutVars>
          <dgm:dir/>
          <dgm:resizeHandles val="exact"/>
        </dgm:presLayoutVars>
      </dgm:prSet>
      <dgm:spPr/>
    </dgm:pt>
    <dgm:pt modelId="{34AE4588-6CCE-42EC-9F9B-AC763D364AA6}" type="pres">
      <dgm:prSet presAssocID="{ECC891EA-0DB1-4938-96CF-E69558CD2469}" presName="composite" presStyleCnt="0"/>
      <dgm:spPr/>
    </dgm:pt>
    <dgm:pt modelId="{E720232E-17C4-49AE-82FA-5D4EB46CD6F4}" type="pres">
      <dgm:prSet presAssocID="{ECC891EA-0DB1-4938-96CF-E69558CD2469}" presName="rect1" presStyleLbl="trAlignAcc1" presStyleIdx="0" presStyleCnt="1" custScaleX="166966">
        <dgm:presLayoutVars>
          <dgm:bulletEnabled val="1"/>
        </dgm:presLayoutVars>
      </dgm:prSet>
      <dgm:spPr/>
    </dgm:pt>
    <dgm:pt modelId="{81FD3152-7675-4FCF-96EE-43706E4FB128}" type="pres">
      <dgm:prSet presAssocID="{ECC891EA-0DB1-4938-96CF-E69558CD2469}" presName="rect2" presStyleLbl="fgImgPlace1" presStyleIdx="0" presStyleCnt="1" custLinFactX="-57444" custLinFactNeighborX="-100000" custLinFactNeighborY="0"/>
      <dgm:spPr>
        <a:blipFill>
          <a:blip xmlns:r="http://schemas.openxmlformats.org/officeDocument/2006/relationships" r:embed="rId1">
            <a:duotone>
              <a:schemeClr val="accent6">
                <a:shade val="45000"/>
                <a:satMod val="135000"/>
              </a:schemeClr>
              <a:prstClr val="white"/>
            </a:duotone>
            <a:extLst>
              <a:ext uri="{28A0092B-C50C-407E-A947-70E740481C1C}">
                <a14:useLocalDpi xmlns:a14="http://schemas.microsoft.com/office/drawing/2010/main" val="0"/>
              </a:ext>
            </a:extLst>
          </a:blip>
          <a:srcRect/>
          <a:stretch>
            <a:fillRect l="-3000" r="-3000"/>
          </a:stretch>
        </a:blipFill>
      </dgm:spPr>
    </dgm:pt>
  </dgm:ptLst>
  <dgm:cxnLst>
    <dgm:cxn modelId="{9B32425B-9338-4524-A368-42DA67E899EB}" srcId="{513052AE-E6B7-4EAA-93F1-6B1FD9C19F69}" destId="{ECC891EA-0DB1-4938-96CF-E69558CD2469}" srcOrd="0" destOrd="0" parTransId="{EE91993A-AA0C-4B50-A18E-88E3DACD2001}" sibTransId="{3E868025-8274-4096-B779-D62109F3A65D}"/>
    <dgm:cxn modelId="{00D16F8A-4CAA-499C-9B28-BE971C3608EE}" type="presOf" srcId="{ECC891EA-0DB1-4938-96CF-E69558CD2469}" destId="{E720232E-17C4-49AE-82FA-5D4EB46CD6F4}" srcOrd="0" destOrd="0" presId="urn:microsoft.com/office/officeart/2008/layout/PictureStrips"/>
    <dgm:cxn modelId="{ED0852E7-137D-4B59-806C-26F4EAB2BC7C}" type="presOf" srcId="{513052AE-E6B7-4EAA-93F1-6B1FD9C19F69}" destId="{6D5D204B-C815-465E-88EF-A5C7CAFD1DAC}" srcOrd="0" destOrd="0" presId="urn:microsoft.com/office/officeart/2008/layout/PictureStrips"/>
    <dgm:cxn modelId="{E01828C1-1814-41CC-8B5E-7D861BF00A3E}" type="presParOf" srcId="{6D5D204B-C815-465E-88EF-A5C7CAFD1DAC}" destId="{34AE4588-6CCE-42EC-9F9B-AC763D364AA6}" srcOrd="0" destOrd="0" presId="urn:microsoft.com/office/officeart/2008/layout/PictureStrips"/>
    <dgm:cxn modelId="{3E2C1A1D-399C-425C-9198-A91FB2B0CE1E}" type="presParOf" srcId="{34AE4588-6CCE-42EC-9F9B-AC763D364AA6}" destId="{E720232E-17C4-49AE-82FA-5D4EB46CD6F4}" srcOrd="0" destOrd="0" presId="urn:microsoft.com/office/officeart/2008/layout/PictureStrips"/>
    <dgm:cxn modelId="{D2D44E06-032F-4685-8BEF-BAEFE185DD30}" type="presParOf" srcId="{34AE4588-6CCE-42EC-9F9B-AC763D364AA6}" destId="{81FD3152-7675-4FCF-96EE-43706E4FB128}"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13052AE-E6B7-4EAA-93F1-6B1FD9C19F69}" type="doc">
      <dgm:prSet loTypeId="urn:microsoft.com/office/officeart/2008/layout/PictureStrips" loCatId="list" qsTypeId="urn:microsoft.com/office/officeart/2005/8/quickstyle/simple1" qsCatId="simple" csTypeId="urn:microsoft.com/office/officeart/2005/8/colors/accent5_1" csCatId="accent5" phldr="1"/>
      <dgm:spPr/>
    </dgm:pt>
    <dgm:pt modelId="{ECC891EA-0DB1-4938-96CF-E69558CD2469}">
      <dgm:prSet phldrT="[Text]"/>
      <dgm:spPr/>
      <dgm:t>
        <a:bodyPr/>
        <a:lstStyle/>
        <a:p>
          <a:r>
            <a:rPr lang="en-US" dirty="0"/>
            <a:t>We’re conducting a survey, and your participation will help the community provide better services and resources for people who might not have a safe home to sleep at night. It’ll take about 4-5 minutes, you don’t have to answer any questions you don’t want to answer, and it’s all anonymous – meaning your name won’t be used. Are you willing to answer these questions?</a:t>
          </a:r>
        </a:p>
      </dgm:t>
    </dgm:pt>
    <dgm:pt modelId="{EE91993A-AA0C-4B50-A18E-88E3DACD2001}" type="parTrans" cxnId="{9B32425B-9338-4524-A368-42DA67E899EB}">
      <dgm:prSet/>
      <dgm:spPr/>
      <dgm:t>
        <a:bodyPr/>
        <a:lstStyle/>
        <a:p>
          <a:endParaRPr lang="en-US"/>
        </a:p>
      </dgm:t>
    </dgm:pt>
    <dgm:pt modelId="{3E868025-8274-4096-B779-D62109F3A65D}" type="sibTrans" cxnId="{9B32425B-9338-4524-A368-42DA67E899EB}">
      <dgm:prSet/>
      <dgm:spPr/>
      <dgm:t>
        <a:bodyPr/>
        <a:lstStyle/>
        <a:p>
          <a:endParaRPr lang="en-US"/>
        </a:p>
      </dgm:t>
    </dgm:pt>
    <dgm:pt modelId="{6D5D204B-C815-465E-88EF-A5C7CAFD1DAC}" type="pres">
      <dgm:prSet presAssocID="{513052AE-E6B7-4EAA-93F1-6B1FD9C19F69}" presName="Name0" presStyleCnt="0">
        <dgm:presLayoutVars>
          <dgm:dir/>
          <dgm:resizeHandles val="exact"/>
        </dgm:presLayoutVars>
      </dgm:prSet>
      <dgm:spPr/>
    </dgm:pt>
    <dgm:pt modelId="{34AE4588-6CCE-42EC-9F9B-AC763D364AA6}" type="pres">
      <dgm:prSet presAssocID="{ECC891EA-0DB1-4938-96CF-E69558CD2469}" presName="composite" presStyleCnt="0"/>
      <dgm:spPr/>
    </dgm:pt>
    <dgm:pt modelId="{E720232E-17C4-49AE-82FA-5D4EB46CD6F4}" type="pres">
      <dgm:prSet presAssocID="{ECC891EA-0DB1-4938-96CF-E69558CD2469}" presName="rect1" presStyleLbl="trAlignAcc1" presStyleIdx="0" presStyleCnt="1" custScaleX="203902">
        <dgm:presLayoutVars>
          <dgm:bulletEnabled val="1"/>
        </dgm:presLayoutVars>
      </dgm:prSet>
      <dgm:spPr/>
    </dgm:pt>
    <dgm:pt modelId="{81FD3152-7675-4FCF-96EE-43706E4FB128}" type="pres">
      <dgm:prSet presAssocID="{ECC891EA-0DB1-4938-96CF-E69558CD2469}" presName="rect2" presStyleLbl="fgImgPlace1" presStyleIdx="0" presStyleCnt="1" custLinFactX="-100000" custLinFactNeighborX="-146355"/>
      <dgm:spPr>
        <a:blipFill>
          <a:blip xmlns:r="http://schemas.openxmlformats.org/officeDocument/2006/relationships" r:embed="rId1">
            <a:duotone>
              <a:schemeClr val="accent5">
                <a:shade val="45000"/>
                <a:satMod val="135000"/>
              </a:schemeClr>
              <a:prstClr val="white"/>
            </a:duotone>
            <a:extLst>
              <a:ext uri="{28A0092B-C50C-407E-A947-70E740481C1C}">
                <a14:useLocalDpi xmlns:a14="http://schemas.microsoft.com/office/drawing/2010/main" val="0"/>
              </a:ext>
            </a:extLst>
          </a:blip>
          <a:srcRect/>
          <a:stretch>
            <a:fillRect l="-3000" r="-3000"/>
          </a:stretch>
        </a:blipFill>
      </dgm:spPr>
    </dgm:pt>
  </dgm:ptLst>
  <dgm:cxnLst>
    <dgm:cxn modelId="{EBF2CB3C-F704-44E1-93B9-8501B4171AF7}" type="presOf" srcId="{513052AE-E6B7-4EAA-93F1-6B1FD9C19F69}" destId="{6D5D204B-C815-465E-88EF-A5C7CAFD1DAC}" srcOrd="0" destOrd="0" presId="urn:microsoft.com/office/officeart/2008/layout/PictureStrips"/>
    <dgm:cxn modelId="{A5BE0A5B-3AB9-45A4-B1E1-62C2D76D40ED}" type="presOf" srcId="{ECC891EA-0DB1-4938-96CF-E69558CD2469}" destId="{E720232E-17C4-49AE-82FA-5D4EB46CD6F4}" srcOrd="0" destOrd="0" presId="urn:microsoft.com/office/officeart/2008/layout/PictureStrips"/>
    <dgm:cxn modelId="{9B32425B-9338-4524-A368-42DA67E899EB}" srcId="{513052AE-E6B7-4EAA-93F1-6B1FD9C19F69}" destId="{ECC891EA-0DB1-4938-96CF-E69558CD2469}" srcOrd="0" destOrd="0" parTransId="{EE91993A-AA0C-4B50-A18E-88E3DACD2001}" sibTransId="{3E868025-8274-4096-B779-D62109F3A65D}"/>
    <dgm:cxn modelId="{D6D60FE6-2064-4F06-9287-609DBC9F00EA}" type="presParOf" srcId="{6D5D204B-C815-465E-88EF-A5C7CAFD1DAC}" destId="{34AE4588-6CCE-42EC-9F9B-AC763D364AA6}" srcOrd="0" destOrd="0" presId="urn:microsoft.com/office/officeart/2008/layout/PictureStrips"/>
    <dgm:cxn modelId="{2B27748F-D591-4F91-80FA-CFC800AA9E21}" type="presParOf" srcId="{34AE4588-6CCE-42EC-9F9B-AC763D364AA6}" destId="{E720232E-17C4-49AE-82FA-5D4EB46CD6F4}" srcOrd="0" destOrd="0" presId="urn:microsoft.com/office/officeart/2008/layout/PictureStrips"/>
    <dgm:cxn modelId="{494F4358-7867-41E8-9A29-E8D9076D7BC2}" type="presParOf" srcId="{34AE4588-6CCE-42EC-9F9B-AC763D364AA6}" destId="{81FD3152-7675-4FCF-96EE-43706E4FB128}"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D2E6A78-D5E7-40DA-BF84-D7DC51020F83}" type="doc">
      <dgm:prSet loTypeId="urn:microsoft.com/office/officeart/2005/8/layout/vList3" loCatId="list" qsTypeId="urn:microsoft.com/office/officeart/2005/8/quickstyle/simple1" qsCatId="simple" csTypeId="urn:microsoft.com/office/officeart/2005/8/colors/accent6_1" csCatId="accent6" phldr="1"/>
      <dgm:spPr/>
    </dgm:pt>
    <dgm:pt modelId="{F0B3FC48-9521-47B1-8AFE-0F222C442FF7}">
      <dgm:prSet phldrT="[Text]"/>
      <dgm:spPr/>
      <dgm:t>
        <a:bodyPr/>
        <a:lstStyle/>
        <a:p>
          <a:r>
            <a:rPr lang="en-US" dirty="0"/>
            <a:t>DO get consent before asking PIT count survey questions</a:t>
          </a:r>
        </a:p>
      </dgm:t>
    </dgm:pt>
    <dgm:pt modelId="{D339E4D3-293E-45F2-A623-43D95AF81D82}" type="parTrans" cxnId="{9D5A3C7D-5560-4E05-8485-187E00690038}">
      <dgm:prSet/>
      <dgm:spPr/>
      <dgm:t>
        <a:bodyPr/>
        <a:lstStyle/>
        <a:p>
          <a:endParaRPr lang="en-US"/>
        </a:p>
      </dgm:t>
    </dgm:pt>
    <dgm:pt modelId="{C8A22CF0-053F-4106-9325-E8867A4C46FE}" type="sibTrans" cxnId="{9D5A3C7D-5560-4E05-8485-187E00690038}">
      <dgm:prSet/>
      <dgm:spPr/>
      <dgm:t>
        <a:bodyPr/>
        <a:lstStyle/>
        <a:p>
          <a:endParaRPr lang="en-US"/>
        </a:p>
      </dgm:t>
    </dgm:pt>
    <dgm:pt modelId="{4D5FCD6B-6907-4394-B3C2-95DA917556DD}">
      <dgm:prSet phldrT="[Text]"/>
      <dgm:spPr/>
      <dgm:t>
        <a:bodyPr/>
        <a:lstStyle/>
        <a:p>
          <a:r>
            <a:rPr lang="en-US" dirty="0"/>
            <a:t>DO have a conversation with the people you interview</a:t>
          </a:r>
          <a:endParaRPr lang="en-US" dirty="0">
            <a:solidFill>
              <a:schemeClr val="tx1"/>
            </a:solidFill>
          </a:endParaRPr>
        </a:p>
      </dgm:t>
    </dgm:pt>
    <dgm:pt modelId="{150F3FF9-B5F3-402C-A660-A313147EB74F}" type="parTrans" cxnId="{F453C3AE-E981-4544-9905-ED73D6513C5C}">
      <dgm:prSet/>
      <dgm:spPr/>
      <dgm:t>
        <a:bodyPr/>
        <a:lstStyle/>
        <a:p>
          <a:endParaRPr lang="en-US"/>
        </a:p>
      </dgm:t>
    </dgm:pt>
    <dgm:pt modelId="{16FE414C-CFE3-4092-97D1-D1954B0B90F3}" type="sibTrans" cxnId="{F453C3AE-E981-4544-9905-ED73D6513C5C}">
      <dgm:prSet/>
      <dgm:spPr/>
      <dgm:t>
        <a:bodyPr/>
        <a:lstStyle/>
        <a:p>
          <a:endParaRPr lang="en-US"/>
        </a:p>
      </dgm:t>
    </dgm:pt>
    <dgm:pt modelId="{4F787107-6886-4B96-B481-9EEE8AA26440}">
      <dgm:prSet phldrT="[Text]"/>
      <dgm:spPr/>
      <dgm:t>
        <a:bodyPr/>
        <a:lstStyle/>
        <a:p>
          <a:r>
            <a:rPr lang="en-US" dirty="0">
              <a:solidFill>
                <a:schemeClr val="tx1"/>
              </a:solidFill>
            </a:rPr>
            <a:t>DO respect people’s time</a:t>
          </a:r>
        </a:p>
      </dgm:t>
    </dgm:pt>
    <dgm:pt modelId="{920FBF42-6990-4199-B08F-8ADA35FCC551}" type="parTrans" cxnId="{29DAA7F4-2338-4775-AE1A-09743173A323}">
      <dgm:prSet/>
      <dgm:spPr/>
      <dgm:t>
        <a:bodyPr/>
        <a:lstStyle/>
        <a:p>
          <a:endParaRPr lang="en-US"/>
        </a:p>
      </dgm:t>
    </dgm:pt>
    <dgm:pt modelId="{576BD8D4-9577-45AC-B961-DD45080D0816}" type="sibTrans" cxnId="{29DAA7F4-2338-4775-AE1A-09743173A323}">
      <dgm:prSet/>
      <dgm:spPr/>
      <dgm:t>
        <a:bodyPr/>
        <a:lstStyle/>
        <a:p>
          <a:endParaRPr lang="en-US"/>
        </a:p>
      </dgm:t>
    </dgm:pt>
    <dgm:pt modelId="{51E41D34-582B-4773-9CB6-BD05240158C7}">
      <dgm:prSet phldrT="[Text]"/>
      <dgm:spPr/>
      <dgm:t>
        <a:bodyPr/>
        <a:lstStyle/>
        <a:p>
          <a:r>
            <a:rPr lang="en-US" dirty="0"/>
            <a:t>DO remember that you may be entering into </a:t>
          </a:r>
          <a:r>
            <a:rPr lang="en-US" dirty="0">
              <a:solidFill>
                <a:schemeClr val="tx1"/>
              </a:solidFill>
            </a:rPr>
            <a:t>someone’s personal or private space </a:t>
          </a:r>
          <a:endParaRPr lang="en-US" dirty="0"/>
        </a:p>
      </dgm:t>
    </dgm:pt>
    <dgm:pt modelId="{B76580D7-AE6A-42B9-8202-830F56D3631E}" type="sibTrans" cxnId="{951B4AE0-0065-4DE0-90B2-DC50D7C1BD75}">
      <dgm:prSet/>
      <dgm:spPr/>
      <dgm:t>
        <a:bodyPr/>
        <a:lstStyle/>
        <a:p>
          <a:endParaRPr lang="en-US"/>
        </a:p>
      </dgm:t>
    </dgm:pt>
    <dgm:pt modelId="{82F822C5-1DCA-42DB-84E0-D3073288F92E}" type="parTrans" cxnId="{951B4AE0-0065-4DE0-90B2-DC50D7C1BD75}">
      <dgm:prSet/>
      <dgm:spPr/>
      <dgm:t>
        <a:bodyPr/>
        <a:lstStyle/>
        <a:p>
          <a:endParaRPr lang="en-US"/>
        </a:p>
      </dgm:t>
    </dgm:pt>
    <dgm:pt modelId="{49D1DA46-8933-4831-8A05-58660B5E04C8}" type="pres">
      <dgm:prSet presAssocID="{BD2E6A78-D5E7-40DA-BF84-D7DC51020F83}" presName="linearFlow" presStyleCnt="0">
        <dgm:presLayoutVars>
          <dgm:dir/>
          <dgm:resizeHandles val="exact"/>
        </dgm:presLayoutVars>
      </dgm:prSet>
      <dgm:spPr/>
    </dgm:pt>
    <dgm:pt modelId="{FE61A1A6-F2FA-4C10-88C8-B660D9A117A8}" type="pres">
      <dgm:prSet presAssocID="{F0B3FC48-9521-47B1-8AFE-0F222C442FF7}" presName="composite" presStyleCnt="0"/>
      <dgm:spPr/>
    </dgm:pt>
    <dgm:pt modelId="{DF58F85B-DFDF-41B8-8432-DC04885B9308}" type="pres">
      <dgm:prSet presAssocID="{F0B3FC48-9521-47B1-8AFE-0F222C442FF7}" presName="imgShp"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6A1CE9F2-66F9-4135-986E-421ED9F3E58C}" type="pres">
      <dgm:prSet presAssocID="{F0B3FC48-9521-47B1-8AFE-0F222C442FF7}" presName="txShp" presStyleLbl="node1" presStyleIdx="0" presStyleCnt="4">
        <dgm:presLayoutVars>
          <dgm:bulletEnabled val="1"/>
        </dgm:presLayoutVars>
      </dgm:prSet>
      <dgm:spPr/>
    </dgm:pt>
    <dgm:pt modelId="{4179C8CB-ACE3-4A78-87E4-74A91EDD7E88}" type="pres">
      <dgm:prSet presAssocID="{C8A22CF0-053F-4106-9325-E8867A4C46FE}" presName="spacing" presStyleCnt="0"/>
      <dgm:spPr/>
    </dgm:pt>
    <dgm:pt modelId="{23B2519F-3E7C-484D-8305-8C81AF488D76}" type="pres">
      <dgm:prSet presAssocID="{51E41D34-582B-4773-9CB6-BD05240158C7}" presName="composite" presStyleCnt="0"/>
      <dgm:spPr/>
    </dgm:pt>
    <dgm:pt modelId="{7D596E96-514B-4A6B-BA6A-F63E3A9B2E04}" type="pres">
      <dgm:prSet presAssocID="{51E41D34-582B-4773-9CB6-BD05240158C7}" presName="imgShp" presStyleLbl="fgImgPlace1" presStyleIdx="1"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C3DC3488-2087-487C-897A-1F0525F7F04A}" type="pres">
      <dgm:prSet presAssocID="{51E41D34-582B-4773-9CB6-BD05240158C7}" presName="txShp" presStyleLbl="node1" presStyleIdx="1" presStyleCnt="4">
        <dgm:presLayoutVars>
          <dgm:bulletEnabled val="1"/>
        </dgm:presLayoutVars>
      </dgm:prSet>
      <dgm:spPr/>
    </dgm:pt>
    <dgm:pt modelId="{8284CC45-8523-4E63-B81D-98596945AEC4}" type="pres">
      <dgm:prSet presAssocID="{B76580D7-AE6A-42B9-8202-830F56D3631E}" presName="spacing" presStyleCnt="0"/>
      <dgm:spPr/>
    </dgm:pt>
    <dgm:pt modelId="{E8E6B692-42C6-49BA-82DE-6EBD6F9129FA}" type="pres">
      <dgm:prSet presAssocID="{4D5FCD6B-6907-4394-B3C2-95DA917556DD}" presName="composite" presStyleCnt="0"/>
      <dgm:spPr/>
    </dgm:pt>
    <dgm:pt modelId="{EDC3EAA9-2923-428F-A169-B1A2FE877B4A}" type="pres">
      <dgm:prSet presAssocID="{4D5FCD6B-6907-4394-B3C2-95DA917556DD}" presName="imgShp" presStyleLbl="fgImgPlace1" presStyleIdx="2"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7CC48F34-89DC-4F77-8C59-AC0CE7362E3A}" type="pres">
      <dgm:prSet presAssocID="{4D5FCD6B-6907-4394-B3C2-95DA917556DD}" presName="txShp" presStyleLbl="node1" presStyleIdx="2" presStyleCnt="4">
        <dgm:presLayoutVars>
          <dgm:bulletEnabled val="1"/>
        </dgm:presLayoutVars>
      </dgm:prSet>
      <dgm:spPr/>
    </dgm:pt>
    <dgm:pt modelId="{033B99B1-4AF8-48C9-9C45-50CC0B34407E}" type="pres">
      <dgm:prSet presAssocID="{16FE414C-CFE3-4092-97D1-D1954B0B90F3}" presName="spacing" presStyleCnt="0"/>
      <dgm:spPr/>
    </dgm:pt>
    <dgm:pt modelId="{20817375-5DE1-4A18-A5B8-3495DF5CA41F}" type="pres">
      <dgm:prSet presAssocID="{4F787107-6886-4B96-B481-9EEE8AA26440}" presName="composite" presStyleCnt="0"/>
      <dgm:spPr/>
    </dgm:pt>
    <dgm:pt modelId="{4CA84114-A75A-438D-9A3E-3C231000A93F}" type="pres">
      <dgm:prSet presAssocID="{4F787107-6886-4B96-B481-9EEE8AA26440}" presName="imgShp" presStyleLbl="fgImgPlace1" presStyleIdx="3"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2821D10F-900C-4215-B632-1DA34F9C8154}" type="pres">
      <dgm:prSet presAssocID="{4F787107-6886-4B96-B481-9EEE8AA26440}" presName="txShp" presStyleLbl="node1" presStyleIdx="3" presStyleCnt="4">
        <dgm:presLayoutVars>
          <dgm:bulletEnabled val="1"/>
        </dgm:presLayoutVars>
      </dgm:prSet>
      <dgm:spPr/>
    </dgm:pt>
  </dgm:ptLst>
  <dgm:cxnLst>
    <dgm:cxn modelId="{2B790615-7F8F-49D9-8D0A-43D8A97E651C}" type="presOf" srcId="{F0B3FC48-9521-47B1-8AFE-0F222C442FF7}" destId="{6A1CE9F2-66F9-4135-986E-421ED9F3E58C}" srcOrd="0" destOrd="0" presId="urn:microsoft.com/office/officeart/2005/8/layout/vList3"/>
    <dgm:cxn modelId="{8E9D4D60-59E8-43CD-8D74-91B1BBFA1477}" type="presOf" srcId="{51E41D34-582B-4773-9CB6-BD05240158C7}" destId="{C3DC3488-2087-487C-897A-1F0525F7F04A}" srcOrd="0" destOrd="0" presId="urn:microsoft.com/office/officeart/2005/8/layout/vList3"/>
    <dgm:cxn modelId="{9622376C-FF1A-4968-BADD-9A48AD4E500C}" type="presOf" srcId="{BD2E6A78-D5E7-40DA-BF84-D7DC51020F83}" destId="{49D1DA46-8933-4831-8A05-58660B5E04C8}" srcOrd="0" destOrd="0" presId="urn:microsoft.com/office/officeart/2005/8/layout/vList3"/>
    <dgm:cxn modelId="{CA719C6D-289E-4157-8F32-48774B44AE28}" type="presOf" srcId="{4D5FCD6B-6907-4394-B3C2-95DA917556DD}" destId="{7CC48F34-89DC-4F77-8C59-AC0CE7362E3A}" srcOrd="0" destOrd="0" presId="urn:microsoft.com/office/officeart/2005/8/layout/vList3"/>
    <dgm:cxn modelId="{AF6F2371-A797-4F5A-A115-4ED9CA3FE82C}" type="presOf" srcId="{4F787107-6886-4B96-B481-9EEE8AA26440}" destId="{2821D10F-900C-4215-B632-1DA34F9C8154}" srcOrd="0" destOrd="0" presId="urn:microsoft.com/office/officeart/2005/8/layout/vList3"/>
    <dgm:cxn modelId="{9D5A3C7D-5560-4E05-8485-187E00690038}" srcId="{BD2E6A78-D5E7-40DA-BF84-D7DC51020F83}" destId="{F0B3FC48-9521-47B1-8AFE-0F222C442FF7}" srcOrd="0" destOrd="0" parTransId="{D339E4D3-293E-45F2-A623-43D95AF81D82}" sibTransId="{C8A22CF0-053F-4106-9325-E8867A4C46FE}"/>
    <dgm:cxn modelId="{F453C3AE-E981-4544-9905-ED73D6513C5C}" srcId="{BD2E6A78-D5E7-40DA-BF84-D7DC51020F83}" destId="{4D5FCD6B-6907-4394-B3C2-95DA917556DD}" srcOrd="2" destOrd="0" parTransId="{150F3FF9-B5F3-402C-A660-A313147EB74F}" sibTransId="{16FE414C-CFE3-4092-97D1-D1954B0B90F3}"/>
    <dgm:cxn modelId="{951B4AE0-0065-4DE0-90B2-DC50D7C1BD75}" srcId="{BD2E6A78-D5E7-40DA-BF84-D7DC51020F83}" destId="{51E41D34-582B-4773-9CB6-BD05240158C7}" srcOrd="1" destOrd="0" parTransId="{82F822C5-1DCA-42DB-84E0-D3073288F92E}" sibTransId="{B76580D7-AE6A-42B9-8202-830F56D3631E}"/>
    <dgm:cxn modelId="{29DAA7F4-2338-4775-AE1A-09743173A323}" srcId="{BD2E6A78-D5E7-40DA-BF84-D7DC51020F83}" destId="{4F787107-6886-4B96-B481-9EEE8AA26440}" srcOrd="3" destOrd="0" parTransId="{920FBF42-6990-4199-B08F-8ADA35FCC551}" sibTransId="{576BD8D4-9577-45AC-B961-DD45080D0816}"/>
    <dgm:cxn modelId="{AD154541-6E3C-4565-959E-A8B3F1A8FC9C}" type="presParOf" srcId="{49D1DA46-8933-4831-8A05-58660B5E04C8}" destId="{FE61A1A6-F2FA-4C10-88C8-B660D9A117A8}" srcOrd="0" destOrd="0" presId="urn:microsoft.com/office/officeart/2005/8/layout/vList3"/>
    <dgm:cxn modelId="{94D34B77-3A7F-4D32-882A-D45BB222A23B}" type="presParOf" srcId="{FE61A1A6-F2FA-4C10-88C8-B660D9A117A8}" destId="{DF58F85B-DFDF-41B8-8432-DC04885B9308}" srcOrd="0" destOrd="0" presId="urn:microsoft.com/office/officeart/2005/8/layout/vList3"/>
    <dgm:cxn modelId="{D97C67C7-E703-46E3-B3AD-4CEEFB021555}" type="presParOf" srcId="{FE61A1A6-F2FA-4C10-88C8-B660D9A117A8}" destId="{6A1CE9F2-66F9-4135-986E-421ED9F3E58C}" srcOrd="1" destOrd="0" presId="urn:microsoft.com/office/officeart/2005/8/layout/vList3"/>
    <dgm:cxn modelId="{1B57BFCF-CA8C-4105-A204-ED9D19D705AC}" type="presParOf" srcId="{49D1DA46-8933-4831-8A05-58660B5E04C8}" destId="{4179C8CB-ACE3-4A78-87E4-74A91EDD7E88}" srcOrd="1" destOrd="0" presId="urn:microsoft.com/office/officeart/2005/8/layout/vList3"/>
    <dgm:cxn modelId="{BB5BA73B-9C77-4F81-B1EE-B7DEF543CD9E}" type="presParOf" srcId="{49D1DA46-8933-4831-8A05-58660B5E04C8}" destId="{23B2519F-3E7C-484D-8305-8C81AF488D76}" srcOrd="2" destOrd="0" presId="urn:microsoft.com/office/officeart/2005/8/layout/vList3"/>
    <dgm:cxn modelId="{D7890433-CA96-48E1-AA16-0D0D2235B927}" type="presParOf" srcId="{23B2519F-3E7C-484D-8305-8C81AF488D76}" destId="{7D596E96-514B-4A6B-BA6A-F63E3A9B2E04}" srcOrd="0" destOrd="0" presId="urn:microsoft.com/office/officeart/2005/8/layout/vList3"/>
    <dgm:cxn modelId="{55D97303-F471-46C2-A17A-DB6775ED5982}" type="presParOf" srcId="{23B2519F-3E7C-484D-8305-8C81AF488D76}" destId="{C3DC3488-2087-487C-897A-1F0525F7F04A}" srcOrd="1" destOrd="0" presId="urn:microsoft.com/office/officeart/2005/8/layout/vList3"/>
    <dgm:cxn modelId="{B4FDC90B-71FB-4E5F-AB59-2892A4DCA4D6}" type="presParOf" srcId="{49D1DA46-8933-4831-8A05-58660B5E04C8}" destId="{8284CC45-8523-4E63-B81D-98596945AEC4}" srcOrd="3" destOrd="0" presId="urn:microsoft.com/office/officeart/2005/8/layout/vList3"/>
    <dgm:cxn modelId="{563E9EF6-9AD8-4594-ABB8-BBF8EF6E3A45}" type="presParOf" srcId="{49D1DA46-8933-4831-8A05-58660B5E04C8}" destId="{E8E6B692-42C6-49BA-82DE-6EBD6F9129FA}" srcOrd="4" destOrd="0" presId="urn:microsoft.com/office/officeart/2005/8/layout/vList3"/>
    <dgm:cxn modelId="{B6425290-8B00-4203-964B-DC343A682CF4}" type="presParOf" srcId="{E8E6B692-42C6-49BA-82DE-6EBD6F9129FA}" destId="{EDC3EAA9-2923-428F-A169-B1A2FE877B4A}" srcOrd="0" destOrd="0" presId="urn:microsoft.com/office/officeart/2005/8/layout/vList3"/>
    <dgm:cxn modelId="{D74C0BD3-43F0-488D-8D30-B16AC39E8AAD}" type="presParOf" srcId="{E8E6B692-42C6-49BA-82DE-6EBD6F9129FA}" destId="{7CC48F34-89DC-4F77-8C59-AC0CE7362E3A}" srcOrd="1" destOrd="0" presId="urn:microsoft.com/office/officeart/2005/8/layout/vList3"/>
    <dgm:cxn modelId="{B8402C9A-BDE6-41E9-A8BF-77FD7C1593CA}" type="presParOf" srcId="{49D1DA46-8933-4831-8A05-58660B5E04C8}" destId="{033B99B1-4AF8-48C9-9C45-50CC0B34407E}" srcOrd="5" destOrd="0" presId="urn:microsoft.com/office/officeart/2005/8/layout/vList3"/>
    <dgm:cxn modelId="{62C1E397-6BB2-4522-9FB8-2070B511AAA9}" type="presParOf" srcId="{49D1DA46-8933-4831-8A05-58660B5E04C8}" destId="{20817375-5DE1-4A18-A5B8-3495DF5CA41F}" srcOrd="6" destOrd="0" presId="urn:microsoft.com/office/officeart/2005/8/layout/vList3"/>
    <dgm:cxn modelId="{42EA8133-9534-4A0D-B291-CA8C8773539A}" type="presParOf" srcId="{20817375-5DE1-4A18-A5B8-3495DF5CA41F}" destId="{4CA84114-A75A-438D-9A3E-3C231000A93F}" srcOrd="0" destOrd="0" presId="urn:microsoft.com/office/officeart/2005/8/layout/vList3"/>
    <dgm:cxn modelId="{533CD0C1-35EE-4BC2-98A3-215D09224E88}" type="presParOf" srcId="{20817375-5DE1-4A18-A5B8-3495DF5CA41F}" destId="{2821D10F-900C-4215-B632-1DA34F9C8154}"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D2E6A78-D5E7-40DA-BF84-D7DC51020F83}" type="doc">
      <dgm:prSet loTypeId="urn:microsoft.com/office/officeart/2005/8/layout/vList3" loCatId="list" qsTypeId="urn:microsoft.com/office/officeart/2005/8/quickstyle/simple1" qsCatId="simple" csTypeId="urn:microsoft.com/office/officeart/2005/8/colors/accent2_1" csCatId="accent2" phldr="1"/>
      <dgm:spPr/>
    </dgm:pt>
    <dgm:pt modelId="{F0B3FC48-9521-47B1-8AFE-0F222C442FF7}">
      <dgm:prSet phldrT="[Text]"/>
      <dgm:spPr/>
      <dgm:t>
        <a:bodyPr/>
        <a:lstStyle/>
        <a:p>
          <a:r>
            <a:rPr lang="en-US" dirty="0"/>
            <a:t>DON’T take personal photos of or with the people you survey</a:t>
          </a:r>
        </a:p>
      </dgm:t>
    </dgm:pt>
    <dgm:pt modelId="{D339E4D3-293E-45F2-A623-43D95AF81D82}" type="parTrans" cxnId="{9D5A3C7D-5560-4E05-8485-187E00690038}">
      <dgm:prSet/>
      <dgm:spPr/>
      <dgm:t>
        <a:bodyPr/>
        <a:lstStyle/>
        <a:p>
          <a:endParaRPr lang="en-US"/>
        </a:p>
      </dgm:t>
    </dgm:pt>
    <dgm:pt modelId="{C8A22CF0-053F-4106-9325-E8867A4C46FE}" type="sibTrans" cxnId="{9D5A3C7D-5560-4E05-8485-187E00690038}">
      <dgm:prSet/>
      <dgm:spPr/>
      <dgm:t>
        <a:bodyPr/>
        <a:lstStyle/>
        <a:p>
          <a:endParaRPr lang="en-US"/>
        </a:p>
      </dgm:t>
    </dgm:pt>
    <dgm:pt modelId="{51E41D34-582B-4773-9CB6-BD05240158C7}">
      <dgm:prSet phldrT="[Text]"/>
      <dgm:spPr/>
      <dgm:t>
        <a:bodyPr/>
        <a:lstStyle/>
        <a:p>
          <a:r>
            <a:rPr lang="en-US" dirty="0"/>
            <a:t>DON’T ask questions in a way that assumes you know the answer</a:t>
          </a:r>
        </a:p>
      </dgm:t>
    </dgm:pt>
    <dgm:pt modelId="{82F822C5-1DCA-42DB-84E0-D3073288F92E}" type="parTrans" cxnId="{951B4AE0-0065-4DE0-90B2-DC50D7C1BD75}">
      <dgm:prSet/>
      <dgm:spPr/>
      <dgm:t>
        <a:bodyPr/>
        <a:lstStyle/>
        <a:p>
          <a:endParaRPr lang="en-US"/>
        </a:p>
      </dgm:t>
    </dgm:pt>
    <dgm:pt modelId="{B76580D7-AE6A-42B9-8202-830F56D3631E}" type="sibTrans" cxnId="{951B4AE0-0065-4DE0-90B2-DC50D7C1BD75}">
      <dgm:prSet/>
      <dgm:spPr/>
      <dgm:t>
        <a:bodyPr/>
        <a:lstStyle/>
        <a:p>
          <a:endParaRPr lang="en-US"/>
        </a:p>
      </dgm:t>
    </dgm:pt>
    <dgm:pt modelId="{4D5FCD6B-6907-4394-B3C2-95DA917556DD}">
      <dgm:prSet phldrT="[Text]"/>
      <dgm:spPr/>
      <dgm:t>
        <a:bodyPr/>
        <a:lstStyle/>
        <a:p>
          <a:r>
            <a:rPr lang="en-US" dirty="0"/>
            <a:t>DON’T insert yourself into the person’s story</a:t>
          </a:r>
        </a:p>
      </dgm:t>
    </dgm:pt>
    <dgm:pt modelId="{150F3FF9-B5F3-402C-A660-A313147EB74F}" type="parTrans" cxnId="{F453C3AE-E981-4544-9905-ED73D6513C5C}">
      <dgm:prSet/>
      <dgm:spPr/>
      <dgm:t>
        <a:bodyPr/>
        <a:lstStyle/>
        <a:p>
          <a:endParaRPr lang="en-US"/>
        </a:p>
      </dgm:t>
    </dgm:pt>
    <dgm:pt modelId="{16FE414C-CFE3-4092-97D1-D1954B0B90F3}" type="sibTrans" cxnId="{F453C3AE-E981-4544-9905-ED73D6513C5C}">
      <dgm:prSet/>
      <dgm:spPr/>
      <dgm:t>
        <a:bodyPr/>
        <a:lstStyle/>
        <a:p>
          <a:endParaRPr lang="en-US"/>
        </a:p>
      </dgm:t>
    </dgm:pt>
    <dgm:pt modelId="{070EC274-3054-448B-A7D4-1BBD0CA5FF08}">
      <dgm:prSet phldrT="[Text]"/>
      <dgm:spPr/>
      <dgm:t>
        <a:bodyPr/>
        <a:lstStyle/>
        <a:p>
          <a:r>
            <a:rPr lang="en-US" dirty="0"/>
            <a:t>DON’T force people to answer questions they don’t want to answer</a:t>
          </a:r>
        </a:p>
      </dgm:t>
    </dgm:pt>
    <dgm:pt modelId="{F08B34C3-F57F-48C8-905F-144690F5A3E1}" type="parTrans" cxnId="{CD26AF18-A94D-4443-A2DF-87294080C447}">
      <dgm:prSet/>
      <dgm:spPr/>
      <dgm:t>
        <a:bodyPr/>
        <a:lstStyle/>
        <a:p>
          <a:endParaRPr lang="en-US"/>
        </a:p>
      </dgm:t>
    </dgm:pt>
    <dgm:pt modelId="{27F7B755-E473-49FB-8E9F-33392020DC23}" type="sibTrans" cxnId="{CD26AF18-A94D-4443-A2DF-87294080C447}">
      <dgm:prSet/>
      <dgm:spPr/>
      <dgm:t>
        <a:bodyPr/>
        <a:lstStyle/>
        <a:p>
          <a:endParaRPr lang="en-US"/>
        </a:p>
      </dgm:t>
    </dgm:pt>
    <dgm:pt modelId="{F5855331-E7A8-492C-A068-F7D5D35F647C}">
      <dgm:prSet phldrT="[Text]"/>
      <dgm:spPr/>
      <dgm:t>
        <a:bodyPr/>
        <a:lstStyle/>
        <a:p>
          <a:r>
            <a:rPr lang="en-US" dirty="0"/>
            <a:t>DON’T make promises you can’t deliver</a:t>
          </a:r>
        </a:p>
      </dgm:t>
    </dgm:pt>
    <dgm:pt modelId="{18E3531D-0D45-4C5E-B6BD-5A730361FFB1}" type="parTrans" cxnId="{FFF62F23-B6D2-4694-8574-B24ED28F5E99}">
      <dgm:prSet/>
      <dgm:spPr/>
      <dgm:t>
        <a:bodyPr/>
        <a:lstStyle/>
        <a:p>
          <a:endParaRPr lang="en-US"/>
        </a:p>
      </dgm:t>
    </dgm:pt>
    <dgm:pt modelId="{BD6114AB-62AB-4E4C-A549-977A0F5BFB39}" type="sibTrans" cxnId="{FFF62F23-B6D2-4694-8574-B24ED28F5E99}">
      <dgm:prSet/>
      <dgm:spPr/>
      <dgm:t>
        <a:bodyPr/>
        <a:lstStyle/>
        <a:p>
          <a:endParaRPr lang="en-US"/>
        </a:p>
      </dgm:t>
    </dgm:pt>
    <dgm:pt modelId="{49D1DA46-8933-4831-8A05-58660B5E04C8}" type="pres">
      <dgm:prSet presAssocID="{BD2E6A78-D5E7-40DA-BF84-D7DC51020F83}" presName="linearFlow" presStyleCnt="0">
        <dgm:presLayoutVars>
          <dgm:dir/>
          <dgm:resizeHandles val="exact"/>
        </dgm:presLayoutVars>
      </dgm:prSet>
      <dgm:spPr/>
    </dgm:pt>
    <dgm:pt modelId="{FE61A1A6-F2FA-4C10-88C8-B660D9A117A8}" type="pres">
      <dgm:prSet presAssocID="{F0B3FC48-9521-47B1-8AFE-0F222C442FF7}" presName="composite" presStyleCnt="0"/>
      <dgm:spPr/>
    </dgm:pt>
    <dgm:pt modelId="{DF58F85B-DFDF-41B8-8432-DC04885B9308}" type="pres">
      <dgm:prSet presAssocID="{F0B3FC48-9521-47B1-8AFE-0F222C442FF7}" presName="imgShp" presStyleLbl="fgImgPlac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6A1CE9F2-66F9-4135-986E-421ED9F3E58C}" type="pres">
      <dgm:prSet presAssocID="{F0B3FC48-9521-47B1-8AFE-0F222C442FF7}" presName="txShp" presStyleLbl="node1" presStyleIdx="0" presStyleCnt="5">
        <dgm:presLayoutVars>
          <dgm:bulletEnabled val="1"/>
        </dgm:presLayoutVars>
      </dgm:prSet>
      <dgm:spPr/>
    </dgm:pt>
    <dgm:pt modelId="{4179C8CB-ACE3-4A78-87E4-74A91EDD7E88}" type="pres">
      <dgm:prSet presAssocID="{C8A22CF0-053F-4106-9325-E8867A4C46FE}" presName="spacing" presStyleCnt="0"/>
      <dgm:spPr/>
    </dgm:pt>
    <dgm:pt modelId="{23B2519F-3E7C-484D-8305-8C81AF488D76}" type="pres">
      <dgm:prSet presAssocID="{51E41D34-582B-4773-9CB6-BD05240158C7}" presName="composite" presStyleCnt="0"/>
      <dgm:spPr/>
    </dgm:pt>
    <dgm:pt modelId="{7D596E96-514B-4A6B-BA6A-F63E3A9B2E04}" type="pres">
      <dgm:prSet presAssocID="{51E41D34-582B-4773-9CB6-BD05240158C7}" presName="imgShp" presStyleLbl="fgImgPlace1" presStyleIdx="1"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C3DC3488-2087-487C-897A-1F0525F7F04A}" type="pres">
      <dgm:prSet presAssocID="{51E41D34-582B-4773-9CB6-BD05240158C7}" presName="txShp" presStyleLbl="node1" presStyleIdx="1" presStyleCnt="5">
        <dgm:presLayoutVars>
          <dgm:bulletEnabled val="1"/>
        </dgm:presLayoutVars>
      </dgm:prSet>
      <dgm:spPr/>
    </dgm:pt>
    <dgm:pt modelId="{8284CC45-8523-4E63-B81D-98596945AEC4}" type="pres">
      <dgm:prSet presAssocID="{B76580D7-AE6A-42B9-8202-830F56D3631E}" presName="spacing" presStyleCnt="0"/>
      <dgm:spPr/>
    </dgm:pt>
    <dgm:pt modelId="{E8E6B692-42C6-49BA-82DE-6EBD6F9129FA}" type="pres">
      <dgm:prSet presAssocID="{4D5FCD6B-6907-4394-B3C2-95DA917556DD}" presName="composite" presStyleCnt="0"/>
      <dgm:spPr/>
    </dgm:pt>
    <dgm:pt modelId="{EDC3EAA9-2923-428F-A169-B1A2FE877B4A}" type="pres">
      <dgm:prSet presAssocID="{4D5FCD6B-6907-4394-B3C2-95DA917556DD}" presName="imgShp" presStyleLbl="fgImgPlace1" presStyleIdx="2" presStyleCnt="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7CC48F34-89DC-4F77-8C59-AC0CE7362E3A}" type="pres">
      <dgm:prSet presAssocID="{4D5FCD6B-6907-4394-B3C2-95DA917556DD}" presName="txShp" presStyleLbl="node1" presStyleIdx="2" presStyleCnt="5">
        <dgm:presLayoutVars>
          <dgm:bulletEnabled val="1"/>
        </dgm:presLayoutVars>
      </dgm:prSet>
      <dgm:spPr/>
    </dgm:pt>
    <dgm:pt modelId="{D44A8BD3-671D-4C25-A7BD-F1AFB109F48A}" type="pres">
      <dgm:prSet presAssocID="{16FE414C-CFE3-4092-97D1-D1954B0B90F3}" presName="spacing" presStyleCnt="0"/>
      <dgm:spPr/>
    </dgm:pt>
    <dgm:pt modelId="{0663595F-7C84-4D0B-8404-4FF148F87B24}" type="pres">
      <dgm:prSet presAssocID="{070EC274-3054-448B-A7D4-1BBD0CA5FF08}" presName="composite" presStyleCnt="0"/>
      <dgm:spPr/>
    </dgm:pt>
    <dgm:pt modelId="{E5206403-6A6D-4D57-8645-C5702C72A974}" type="pres">
      <dgm:prSet presAssocID="{070EC274-3054-448B-A7D4-1BBD0CA5FF08}" presName="imgShp" presStyleLbl="fgImgPlace1" presStyleIdx="3" presStyleCnt="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37F1E556-D275-4438-95DA-5159DD7963CF}" type="pres">
      <dgm:prSet presAssocID="{070EC274-3054-448B-A7D4-1BBD0CA5FF08}" presName="txShp" presStyleLbl="node1" presStyleIdx="3" presStyleCnt="5">
        <dgm:presLayoutVars>
          <dgm:bulletEnabled val="1"/>
        </dgm:presLayoutVars>
      </dgm:prSet>
      <dgm:spPr/>
    </dgm:pt>
    <dgm:pt modelId="{A6B72786-EEEE-41F9-A529-2A451965D34E}" type="pres">
      <dgm:prSet presAssocID="{27F7B755-E473-49FB-8E9F-33392020DC23}" presName="spacing" presStyleCnt="0"/>
      <dgm:spPr/>
    </dgm:pt>
    <dgm:pt modelId="{3AD5B750-F65A-46D0-9833-8FE5ABDAD52E}" type="pres">
      <dgm:prSet presAssocID="{F5855331-E7A8-492C-A068-F7D5D35F647C}" presName="composite" presStyleCnt="0"/>
      <dgm:spPr/>
    </dgm:pt>
    <dgm:pt modelId="{0566ADED-ADE3-4F19-B568-9964667A8AFD}" type="pres">
      <dgm:prSet presAssocID="{F5855331-E7A8-492C-A068-F7D5D35F647C}" presName="imgShp" presStyleLbl="fgImgPlace1" presStyleIdx="4" presStyleCnt="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5795A163-58C8-4CAA-B732-50DC07EC386B}" type="pres">
      <dgm:prSet presAssocID="{F5855331-E7A8-492C-A068-F7D5D35F647C}" presName="txShp" presStyleLbl="node1" presStyleIdx="4" presStyleCnt="5">
        <dgm:presLayoutVars>
          <dgm:bulletEnabled val="1"/>
        </dgm:presLayoutVars>
      </dgm:prSet>
      <dgm:spPr/>
    </dgm:pt>
  </dgm:ptLst>
  <dgm:cxnLst>
    <dgm:cxn modelId="{7FE92A00-547F-40FD-9B58-802AC4F14773}" type="presOf" srcId="{BD2E6A78-D5E7-40DA-BF84-D7DC51020F83}" destId="{49D1DA46-8933-4831-8A05-58660B5E04C8}" srcOrd="0" destOrd="0" presId="urn:microsoft.com/office/officeart/2005/8/layout/vList3"/>
    <dgm:cxn modelId="{2FC0C812-2E36-43EC-8314-9A35CC880093}" type="presOf" srcId="{4D5FCD6B-6907-4394-B3C2-95DA917556DD}" destId="{7CC48F34-89DC-4F77-8C59-AC0CE7362E3A}" srcOrd="0" destOrd="0" presId="urn:microsoft.com/office/officeart/2005/8/layout/vList3"/>
    <dgm:cxn modelId="{CD26AF18-A94D-4443-A2DF-87294080C447}" srcId="{BD2E6A78-D5E7-40DA-BF84-D7DC51020F83}" destId="{070EC274-3054-448B-A7D4-1BBD0CA5FF08}" srcOrd="3" destOrd="0" parTransId="{F08B34C3-F57F-48C8-905F-144690F5A3E1}" sibTransId="{27F7B755-E473-49FB-8E9F-33392020DC23}"/>
    <dgm:cxn modelId="{FFF62F23-B6D2-4694-8574-B24ED28F5E99}" srcId="{BD2E6A78-D5E7-40DA-BF84-D7DC51020F83}" destId="{F5855331-E7A8-492C-A068-F7D5D35F647C}" srcOrd="4" destOrd="0" parTransId="{18E3531D-0D45-4C5E-B6BD-5A730361FFB1}" sibTransId="{BD6114AB-62AB-4E4C-A549-977A0F5BFB39}"/>
    <dgm:cxn modelId="{DD5B6365-058F-446A-8FBC-B56D3DFEED12}" type="presOf" srcId="{51E41D34-582B-4773-9CB6-BD05240158C7}" destId="{C3DC3488-2087-487C-897A-1F0525F7F04A}" srcOrd="0" destOrd="0" presId="urn:microsoft.com/office/officeart/2005/8/layout/vList3"/>
    <dgm:cxn modelId="{5DF7126B-58C0-4D3D-BE02-272A97242209}" type="presOf" srcId="{F5855331-E7A8-492C-A068-F7D5D35F647C}" destId="{5795A163-58C8-4CAA-B732-50DC07EC386B}" srcOrd="0" destOrd="0" presId="urn:microsoft.com/office/officeart/2005/8/layout/vList3"/>
    <dgm:cxn modelId="{9D5A3C7D-5560-4E05-8485-187E00690038}" srcId="{BD2E6A78-D5E7-40DA-BF84-D7DC51020F83}" destId="{F0B3FC48-9521-47B1-8AFE-0F222C442FF7}" srcOrd="0" destOrd="0" parTransId="{D339E4D3-293E-45F2-A623-43D95AF81D82}" sibTransId="{C8A22CF0-053F-4106-9325-E8867A4C46FE}"/>
    <dgm:cxn modelId="{2A17AE94-C658-4490-9BAF-ECAB1F45D366}" type="presOf" srcId="{F0B3FC48-9521-47B1-8AFE-0F222C442FF7}" destId="{6A1CE9F2-66F9-4135-986E-421ED9F3E58C}" srcOrd="0" destOrd="0" presId="urn:microsoft.com/office/officeart/2005/8/layout/vList3"/>
    <dgm:cxn modelId="{F453C3AE-E981-4544-9905-ED73D6513C5C}" srcId="{BD2E6A78-D5E7-40DA-BF84-D7DC51020F83}" destId="{4D5FCD6B-6907-4394-B3C2-95DA917556DD}" srcOrd="2" destOrd="0" parTransId="{150F3FF9-B5F3-402C-A660-A313147EB74F}" sibTransId="{16FE414C-CFE3-4092-97D1-D1954B0B90F3}"/>
    <dgm:cxn modelId="{BE6E5EC3-E777-4569-BD43-E4E97EF952F9}" type="presOf" srcId="{070EC274-3054-448B-A7D4-1BBD0CA5FF08}" destId="{37F1E556-D275-4438-95DA-5159DD7963CF}" srcOrd="0" destOrd="0" presId="urn:microsoft.com/office/officeart/2005/8/layout/vList3"/>
    <dgm:cxn modelId="{951B4AE0-0065-4DE0-90B2-DC50D7C1BD75}" srcId="{BD2E6A78-D5E7-40DA-BF84-D7DC51020F83}" destId="{51E41D34-582B-4773-9CB6-BD05240158C7}" srcOrd="1" destOrd="0" parTransId="{82F822C5-1DCA-42DB-84E0-D3073288F92E}" sibTransId="{B76580D7-AE6A-42B9-8202-830F56D3631E}"/>
    <dgm:cxn modelId="{2B64AB45-0079-441F-991F-2462A83D55E3}" type="presParOf" srcId="{49D1DA46-8933-4831-8A05-58660B5E04C8}" destId="{FE61A1A6-F2FA-4C10-88C8-B660D9A117A8}" srcOrd="0" destOrd="0" presId="urn:microsoft.com/office/officeart/2005/8/layout/vList3"/>
    <dgm:cxn modelId="{FA9AE180-6091-4FD4-B001-257B7AB2A8EE}" type="presParOf" srcId="{FE61A1A6-F2FA-4C10-88C8-B660D9A117A8}" destId="{DF58F85B-DFDF-41B8-8432-DC04885B9308}" srcOrd="0" destOrd="0" presId="urn:microsoft.com/office/officeart/2005/8/layout/vList3"/>
    <dgm:cxn modelId="{D466C18B-6BBC-4B0E-A088-055D2FF6D577}" type="presParOf" srcId="{FE61A1A6-F2FA-4C10-88C8-B660D9A117A8}" destId="{6A1CE9F2-66F9-4135-986E-421ED9F3E58C}" srcOrd="1" destOrd="0" presId="urn:microsoft.com/office/officeart/2005/8/layout/vList3"/>
    <dgm:cxn modelId="{5B8C6E91-76E0-44D9-97B0-F17209EB588D}" type="presParOf" srcId="{49D1DA46-8933-4831-8A05-58660B5E04C8}" destId="{4179C8CB-ACE3-4A78-87E4-74A91EDD7E88}" srcOrd="1" destOrd="0" presId="urn:microsoft.com/office/officeart/2005/8/layout/vList3"/>
    <dgm:cxn modelId="{1266355E-87DC-4C86-AFE2-617D4FF40C56}" type="presParOf" srcId="{49D1DA46-8933-4831-8A05-58660B5E04C8}" destId="{23B2519F-3E7C-484D-8305-8C81AF488D76}" srcOrd="2" destOrd="0" presId="urn:microsoft.com/office/officeart/2005/8/layout/vList3"/>
    <dgm:cxn modelId="{195C37E6-91CA-4B6E-A4EC-E0B144320C32}" type="presParOf" srcId="{23B2519F-3E7C-484D-8305-8C81AF488D76}" destId="{7D596E96-514B-4A6B-BA6A-F63E3A9B2E04}" srcOrd="0" destOrd="0" presId="urn:microsoft.com/office/officeart/2005/8/layout/vList3"/>
    <dgm:cxn modelId="{061796ED-98B5-4124-83C9-3DD8130C6029}" type="presParOf" srcId="{23B2519F-3E7C-484D-8305-8C81AF488D76}" destId="{C3DC3488-2087-487C-897A-1F0525F7F04A}" srcOrd="1" destOrd="0" presId="urn:microsoft.com/office/officeart/2005/8/layout/vList3"/>
    <dgm:cxn modelId="{20831CCB-2263-4D78-B9AF-90BCBB6252CA}" type="presParOf" srcId="{49D1DA46-8933-4831-8A05-58660B5E04C8}" destId="{8284CC45-8523-4E63-B81D-98596945AEC4}" srcOrd="3" destOrd="0" presId="urn:microsoft.com/office/officeart/2005/8/layout/vList3"/>
    <dgm:cxn modelId="{DC08F991-325C-45A3-8996-14ADD6B4E04D}" type="presParOf" srcId="{49D1DA46-8933-4831-8A05-58660B5E04C8}" destId="{E8E6B692-42C6-49BA-82DE-6EBD6F9129FA}" srcOrd="4" destOrd="0" presId="urn:microsoft.com/office/officeart/2005/8/layout/vList3"/>
    <dgm:cxn modelId="{02D7E18F-181E-4397-B9BC-7BAC71E49F07}" type="presParOf" srcId="{E8E6B692-42C6-49BA-82DE-6EBD6F9129FA}" destId="{EDC3EAA9-2923-428F-A169-B1A2FE877B4A}" srcOrd="0" destOrd="0" presId="urn:microsoft.com/office/officeart/2005/8/layout/vList3"/>
    <dgm:cxn modelId="{B9E9CA80-9E7B-419F-81A8-C5E0F9C77851}" type="presParOf" srcId="{E8E6B692-42C6-49BA-82DE-6EBD6F9129FA}" destId="{7CC48F34-89DC-4F77-8C59-AC0CE7362E3A}" srcOrd="1" destOrd="0" presId="urn:microsoft.com/office/officeart/2005/8/layout/vList3"/>
    <dgm:cxn modelId="{638506B1-C70A-4A1C-B9BF-52C0C18D9C86}" type="presParOf" srcId="{49D1DA46-8933-4831-8A05-58660B5E04C8}" destId="{D44A8BD3-671D-4C25-A7BD-F1AFB109F48A}" srcOrd="5" destOrd="0" presId="urn:microsoft.com/office/officeart/2005/8/layout/vList3"/>
    <dgm:cxn modelId="{623BB665-3B90-4648-8134-B3522E6984EF}" type="presParOf" srcId="{49D1DA46-8933-4831-8A05-58660B5E04C8}" destId="{0663595F-7C84-4D0B-8404-4FF148F87B24}" srcOrd="6" destOrd="0" presId="urn:microsoft.com/office/officeart/2005/8/layout/vList3"/>
    <dgm:cxn modelId="{8C0BDC97-E1C5-4405-92EA-F094C801BEAD}" type="presParOf" srcId="{0663595F-7C84-4D0B-8404-4FF148F87B24}" destId="{E5206403-6A6D-4D57-8645-C5702C72A974}" srcOrd="0" destOrd="0" presId="urn:microsoft.com/office/officeart/2005/8/layout/vList3"/>
    <dgm:cxn modelId="{AB11FAA4-3CA0-48DD-A997-A0F45C3ACD7F}" type="presParOf" srcId="{0663595F-7C84-4D0B-8404-4FF148F87B24}" destId="{37F1E556-D275-4438-95DA-5159DD7963CF}" srcOrd="1" destOrd="0" presId="urn:microsoft.com/office/officeart/2005/8/layout/vList3"/>
    <dgm:cxn modelId="{63B61D71-5358-48E4-9EBD-7C774D28AF44}" type="presParOf" srcId="{49D1DA46-8933-4831-8A05-58660B5E04C8}" destId="{A6B72786-EEEE-41F9-A529-2A451965D34E}" srcOrd="7" destOrd="0" presId="urn:microsoft.com/office/officeart/2005/8/layout/vList3"/>
    <dgm:cxn modelId="{C6145A44-0A1A-4148-8B1E-9EB8C7209140}" type="presParOf" srcId="{49D1DA46-8933-4831-8A05-58660B5E04C8}" destId="{3AD5B750-F65A-46D0-9833-8FE5ABDAD52E}" srcOrd="8" destOrd="0" presId="urn:microsoft.com/office/officeart/2005/8/layout/vList3"/>
    <dgm:cxn modelId="{04210122-04A2-47D0-B531-3BBF84308E7C}" type="presParOf" srcId="{3AD5B750-F65A-46D0-9833-8FE5ABDAD52E}" destId="{0566ADED-ADE3-4F19-B568-9964667A8AFD}" srcOrd="0" destOrd="0" presId="urn:microsoft.com/office/officeart/2005/8/layout/vList3"/>
    <dgm:cxn modelId="{97D2090E-3F13-4953-8607-1B0E71E75E19}" type="presParOf" srcId="{3AD5B750-F65A-46D0-9833-8FE5ABDAD52E}" destId="{5795A163-58C8-4CAA-B732-50DC07EC386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31549-D2B6-4361-AEA7-B9E0D84CAC2C}">
      <dsp:nvSpPr>
        <dsp:cNvPr id="0" name=""/>
        <dsp:cNvSpPr/>
      </dsp:nvSpPr>
      <dsp:spPr>
        <a:xfrm rot="10800000">
          <a:off x="924643" y="840"/>
          <a:ext cx="7993865" cy="1209174"/>
        </a:xfrm>
        <a:prstGeom prst="homePlat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212" tIns="95250" rIns="17780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To measure and monitor trends and changes in homelessness on local and national levels</a:t>
          </a:r>
        </a:p>
      </dsp:txBody>
      <dsp:txXfrm rot="10800000">
        <a:off x="1226936" y="840"/>
        <a:ext cx="7691572" cy="1209174"/>
      </dsp:txXfrm>
    </dsp:sp>
    <dsp:sp modelId="{7262D8FA-767E-4C6B-B428-458383BFF051}">
      <dsp:nvSpPr>
        <dsp:cNvPr id="0" name=""/>
        <dsp:cNvSpPr/>
      </dsp:nvSpPr>
      <dsp:spPr>
        <a:xfrm>
          <a:off x="0" y="840"/>
          <a:ext cx="1209174" cy="1209174"/>
        </a:xfrm>
        <a:prstGeom prst="ellipse">
          <a:avLst/>
        </a:prstGeom>
        <a:blipFill>
          <a:blip xmlns:r="http://schemas.openxmlformats.org/officeDocument/2006/relationships" r:embed="rId1">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695FD9-6730-42EF-9C59-4E7D58F9C8A9}">
      <dsp:nvSpPr>
        <dsp:cNvPr id="0" name=""/>
        <dsp:cNvSpPr/>
      </dsp:nvSpPr>
      <dsp:spPr>
        <a:xfrm rot="10800000">
          <a:off x="924643" y="1570962"/>
          <a:ext cx="7993865" cy="1209174"/>
        </a:xfrm>
        <a:prstGeom prst="homePlat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212" tIns="95250" rIns="177800" bIns="95250" numCol="1" spcCol="1270" anchor="ctr" anchorCtr="0">
          <a:noAutofit/>
        </a:bodyPr>
        <a:lstStyle/>
        <a:p>
          <a:pPr marL="0" lvl="0" indent="0" algn="ctr" defTabSz="1111250">
            <a:lnSpc>
              <a:spcPct val="90000"/>
            </a:lnSpc>
            <a:spcBef>
              <a:spcPct val="0"/>
            </a:spcBef>
            <a:spcAft>
              <a:spcPct val="35000"/>
            </a:spcAft>
            <a:buNone/>
          </a:pPr>
          <a:r>
            <a:rPr lang="en-US" sz="2500" b="0" kern="1200" dirty="0"/>
            <a:t>To</a:t>
          </a:r>
          <a:r>
            <a:rPr lang="en-US" sz="2500" kern="1200" dirty="0"/>
            <a:t> help our community understand what resources we need and strategize the best ways to use them to end homelessness</a:t>
          </a:r>
        </a:p>
      </dsp:txBody>
      <dsp:txXfrm rot="10800000">
        <a:off x="1226936" y="1570962"/>
        <a:ext cx="7691572" cy="1209174"/>
      </dsp:txXfrm>
    </dsp:sp>
    <dsp:sp modelId="{33FB6979-CF83-40BC-9C1D-FD471AFFA8DF}">
      <dsp:nvSpPr>
        <dsp:cNvPr id="0" name=""/>
        <dsp:cNvSpPr/>
      </dsp:nvSpPr>
      <dsp:spPr>
        <a:xfrm>
          <a:off x="0" y="1570962"/>
          <a:ext cx="1209174" cy="1209174"/>
        </a:xfrm>
        <a:prstGeom prst="ellipse">
          <a:avLst/>
        </a:prstGeom>
        <a:blipFill>
          <a:blip xmlns:r="http://schemas.openxmlformats.org/officeDocument/2006/relationships"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8BC285-E15B-4005-8D5C-DB01606A957A}">
      <dsp:nvSpPr>
        <dsp:cNvPr id="0" name=""/>
        <dsp:cNvSpPr/>
      </dsp:nvSpPr>
      <dsp:spPr>
        <a:xfrm rot="10800000">
          <a:off x="924643" y="3141084"/>
          <a:ext cx="7993865" cy="1209174"/>
        </a:xfrm>
        <a:prstGeom prst="homePlat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212" tIns="95250" rIns="17780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To comply with federal regulations and requirements</a:t>
          </a:r>
        </a:p>
      </dsp:txBody>
      <dsp:txXfrm rot="10800000">
        <a:off x="1226936" y="3141084"/>
        <a:ext cx="7691572" cy="1209174"/>
      </dsp:txXfrm>
    </dsp:sp>
    <dsp:sp modelId="{4869B358-9C3C-45FA-BB25-6D592566E5EC}">
      <dsp:nvSpPr>
        <dsp:cNvPr id="0" name=""/>
        <dsp:cNvSpPr/>
      </dsp:nvSpPr>
      <dsp:spPr>
        <a:xfrm>
          <a:off x="0" y="3141084"/>
          <a:ext cx="1209174" cy="1209174"/>
        </a:xfrm>
        <a:prstGeom prst="ellipse">
          <a:avLst/>
        </a:prstGeom>
        <a:blipFill>
          <a:blip xmlns:r="http://schemas.openxmlformats.org/officeDocument/2006/relationships"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t="-1000" b="-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831640-3B90-4CF6-95B0-A4303477FE66}">
      <dsp:nvSpPr>
        <dsp:cNvPr id="0" name=""/>
        <dsp:cNvSpPr/>
      </dsp:nvSpPr>
      <dsp:spPr>
        <a:xfrm rot="16200000">
          <a:off x="-1092131" y="1996224"/>
          <a:ext cx="2957931" cy="625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51847" bIns="0" numCol="1" spcCol="1270" anchor="t" anchorCtr="0">
          <a:noAutofit/>
        </a:bodyPr>
        <a:lstStyle/>
        <a:p>
          <a:pPr marL="0" lvl="0" indent="0" algn="r" defTabSz="2089150">
            <a:lnSpc>
              <a:spcPct val="90000"/>
            </a:lnSpc>
            <a:spcBef>
              <a:spcPct val="0"/>
            </a:spcBef>
            <a:spcAft>
              <a:spcPct val="35000"/>
            </a:spcAft>
            <a:buNone/>
          </a:pPr>
          <a:endParaRPr lang="en-US" sz="4700" kern="1200" dirty="0"/>
        </a:p>
      </dsp:txBody>
      <dsp:txXfrm>
        <a:off x="-1092131" y="1996224"/>
        <a:ext cx="2957931" cy="625716"/>
      </dsp:txXfrm>
    </dsp:sp>
    <dsp:sp modelId="{6F719783-5E87-43C9-B322-16CB49918F49}">
      <dsp:nvSpPr>
        <dsp:cNvPr id="0" name=""/>
        <dsp:cNvSpPr/>
      </dsp:nvSpPr>
      <dsp:spPr>
        <a:xfrm>
          <a:off x="699692" y="830116"/>
          <a:ext cx="4384118" cy="2957931"/>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551847" rIns="163576" bIns="163576" numCol="1" spcCol="1270" anchor="t" anchorCtr="0">
          <a:noAutofit/>
        </a:bodyPr>
        <a:lstStyle/>
        <a:p>
          <a:pPr marL="228600" lvl="1" indent="-228600" algn="l" defTabSz="1022350">
            <a:lnSpc>
              <a:spcPct val="90000"/>
            </a:lnSpc>
            <a:spcBef>
              <a:spcPct val="0"/>
            </a:spcBef>
            <a:spcAft>
              <a:spcPct val="15000"/>
            </a:spcAft>
            <a:buChar char="•"/>
          </a:pPr>
          <a:r>
            <a:rPr lang="en-US" sz="2300" b="1" i="0" kern="1200" dirty="0"/>
            <a:t>Emergency shelters </a:t>
          </a:r>
          <a:r>
            <a:rPr lang="en-US" sz="2300" b="0" i="0" kern="1200" dirty="0"/>
            <a:t>(including those using hotel and motel vouchers)</a:t>
          </a:r>
          <a:endParaRPr lang="en-US" sz="2300" kern="1200" dirty="0"/>
        </a:p>
        <a:p>
          <a:pPr marL="228600" lvl="1" indent="-228600" algn="l" defTabSz="1022350">
            <a:lnSpc>
              <a:spcPct val="90000"/>
            </a:lnSpc>
            <a:spcBef>
              <a:spcPct val="0"/>
            </a:spcBef>
            <a:spcAft>
              <a:spcPct val="15000"/>
            </a:spcAft>
            <a:buChar char="•"/>
          </a:pPr>
          <a:r>
            <a:rPr lang="en-US" sz="2300" b="1" i="0" kern="1200" dirty="0"/>
            <a:t>Transitional housing</a:t>
          </a:r>
        </a:p>
        <a:p>
          <a:pPr marL="228600" lvl="1" indent="-228600" algn="l" defTabSz="1022350">
            <a:lnSpc>
              <a:spcPct val="90000"/>
            </a:lnSpc>
            <a:spcBef>
              <a:spcPct val="0"/>
            </a:spcBef>
            <a:spcAft>
              <a:spcPct val="15000"/>
            </a:spcAft>
            <a:buChar char="•"/>
          </a:pPr>
          <a:r>
            <a:rPr lang="en-US" sz="2300" b="1" i="0" kern="1200" dirty="0"/>
            <a:t>Safe Havens</a:t>
          </a:r>
        </a:p>
      </dsp:txBody>
      <dsp:txXfrm>
        <a:off x="699692" y="830116"/>
        <a:ext cx="4384118" cy="2957931"/>
      </dsp:txXfrm>
    </dsp:sp>
    <dsp:sp modelId="{081BDA61-931F-4032-B387-1186FDDEF942}">
      <dsp:nvSpPr>
        <dsp:cNvPr id="0" name=""/>
        <dsp:cNvSpPr/>
      </dsp:nvSpPr>
      <dsp:spPr>
        <a:xfrm>
          <a:off x="73975" y="4171"/>
          <a:ext cx="1251432" cy="125143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80AC7C-FE6D-4C3F-A938-1023226B0613}">
      <dsp:nvSpPr>
        <dsp:cNvPr id="0" name=""/>
        <dsp:cNvSpPr/>
      </dsp:nvSpPr>
      <dsp:spPr>
        <a:xfrm rot="16200000">
          <a:off x="-1116077" y="1996224"/>
          <a:ext cx="2957931" cy="625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51847" bIns="0" numCol="1" spcCol="1270" anchor="t" anchorCtr="0">
          <a:noAutofit/>
        </a:bodyPr>
        <a:lstStyle/>
        <a:p>
          <a:pPr marL="0" lvl="0" indent="0" algn="r" defTabSz="2089150">
            <a:lnSpc>
              <a:spcPct val="90000"/>
            </a:lnSpc>
            <a:spcBef>
              <a:spcPct val="0"/>
            </a:spcBef>
            <a:spcAft>
              <a:spcPct val="35000"/>
            </a:spcAft>
            <a:buNone/>
          </a:pPr>
          <a:r>
            <a:rPr lang="en-US" sz="4700" kern="1200" dirty="0"/>
            <a:t> </a:t>
          </a:r>
        </a:p>
      </dsp:txBody>
      <dsp:txXfrm>
        <a:off x="-1116077" y="1996224"/>
        <a:ext cx="2957931" cy="625716"/>
      </dsp:txXfrm>
    </dsp:sp>
    <dsp:sp modelId="{3D3E1D3F-C1DF-42E5-8CFE-A1108DCA8F1F}">
      <dsp:nvSpPr>
        <dsp:cNvPr id="0" name=""/>
        <dsp:cNvSpPr/>
      </dsp:nvSpPr>
      <dsp:spPr>
        <a:xfrm>
          <a:off x="444218" y="830116"/>
          <a:ext cx="4534951" cy="295793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551847" rIns="220472" bIns="220472" numCol="1" spcCol="1270" anchor="t" anchorCtr="0">
          <a:noAutofit/>
        </a:bodyPr>
        <a:lstStyle/>
        <a:p>
          <a:pPr marL="228600" lvl="1" indent="-228600" algn="l" defTabSz="1066800">
            <a:lnSpc>
              <a:spcPct val="90000"/>
            </a:lnSpc>
            <a:spcBef>
              <a:spcPct val="0"/>
            </a:spcBef>
            <a:spcAft>
              <a:spcPct val="15000"/>
            </a:spcAft>
            <a:buChar char="•"/>
          </a:pPr>
          <a:r>
            <a:rPr lang="en-US" sz="2400" b="1" i="0" kern="1200" dirty="0"/>
            <a:t>Car</a:t>
          </a:r>
          <a:endParaRPr lang="en-US" sz="2400" b="1" kern="1200" dirty="0"/>
        </a:p>
        <a:p>
          <a:pPr marL="228600" lvl="1" indent="-228600" algn="l" defTabSz="1066800">
            <a:lnSpc>
              <a:spcPct val="90000"/>
            </a:lnSpc>
            <a:spcBef>
              <a:spcPct val="0"/>
            </a:spcBef>
            <a:spcAft>
              <a:spcPct val="15000"/>
            </a:spcAft>
            <a:buChar char="•"/>
          </a:pPr>
          <a:r>
            <a:rPr lang="en-US" sz="2400" b="1" i="0" kern="1200" dirty="0"/>
            <a:t>Park</a:t>
          </a:r>
        </a:p>
        <a:p>
          <a:pPr marL="228600" lvl="1" indent="-228600" algn="l" defTabSz="1066800">
            <a:lnSpc>
              <a:spcPct val="90000"/>
            </a:lnSpc>
            <a:spcBef>
              <a:spcPct val="0"/>
            </a:spcBef>
            <a:spcAft>
              <a:spcPct val="15000"/>
            </a:spcAft>
            <a:buChar char="•"/>
          </a:pPr>
          <a:r>
            <a:rPr lang="en-US" sz="2400" b="1" i="0" kern="1200" dirty="0"/>
            <a:t>Abandoned building</a:t>
          </a:r>
        </a:p>
        <a:p>
          <a:pPr marL="228600" lvl="1" indent="-228600" algn="l" defTabSz="1066800">
            <a:lnSpc>
              <a:spcPct val="90000"/>
            </a:lnSpc>
            <a:spcBef>
              <a:spcPct val="0"/>
            </a:spcBef>
            <a:spcAft>
              <a:spcPct val="15000"/>
            </a:spcAft>
            <a:buChar char="•"/>
          </a:pPr>
          <a:r>
            <a:rPr lang="en-US" sz="2400" b="1" i="0" kern="1200" dirty="0"/>
            <a:t>Bus or train station</a:t>
          </a:r>
        </a:p>
        <a:p>
          <a:pPr marL="228600" lvl="1" indent="-228600" algn="l" defTabSz="1066800">
            <a:lnSpc>
              <a:spcPct val="90000"/>
            </a:lnSpc>
            <a:spcBef>
              <a:spcPct val="0"/>
            </a:spcBef>
            <a:spcAft>
              <a:spcPct val="15000"/>
            </a:spcAft>
            <a:buChar char="•"/>
          </a:pPr>
          <a:r>
            <a:rPr lang="en-US" sz="2400" b="1" i="0" kern="1200" dirty="0"/>
            <a:t>Airport</a:t>
          </a:r>
        </a:p>
        <a:p>
          <a:pPr marL="228600" lvl="1" indent="-228600" algn="l" defTabSz="1066800">
            <a:lnSpc>
              <a:spcPct val="90000"/>
            </a:lnSpc>
            <a:spcBef>
              <a:spcPct val="0"/>
            </a:spcBef>
            <a:spcAft>
              <a:spcPct val="15000"/>
            </a:spcAft>
            <a:buChar char="•"/>
          </a:pPr>
          <a:r>
            <a:rPr lang="en-US" sz="2400" b="1" i="0" kern="1200" dirty="0"/>
            <a:t>Camping ground</a:t>
          </a:r>
        </a:p>
      </dsp:txBody>
      <dsp:txXfrm>
        <a:off x="444218" y="830116"/>
        <a:ext cx="4534951" cy="2957931"/>
      </dsp:txXfrm>
    </dsp:sp>
    <dsp:sp modelId="{33F9C166-E29E-458F-AE0E-B0E21A8FDEF2}">
      <dsp:nvSpPr>
        <dsp:cNvPr id="0" name=""/>
        <dsp:cNvSpPr/>
      </dsp:nvSpPr>
      <dsp:spPr>
        <a:xfrm>
          <a:off x="50029" y="4171"/>
          <a:ext cx="1251432" cy="125143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20232E-17C4-49AE-82FA-5D4EB46CD6F4}">
      <dsp:nvSpPr>
        <dsp:cNvPr id="0" name=""/>
        <dsp:cNvSpPr/>
      </dsp:nvSpPr>
      <dsp:spPr>
        <a:xfrm>
          <a:off x="2298735" y="205533"/>
          <a:ext cx="7471238" cy="1398345"/>
        </a:xfrm>
        <a:prstGeom prst="rect">
          <a:avLst/>
        </a:prstGeom>
        <a:solidFill>
          <a:schemeClr val="accent6">
            <a:alpha val="40000"/>
            <a:tint val="4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47146"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Hi, my name is [name]. We’re out here trying to talk to folks who might not have a safe place to sleep tonight. Do you have a safe place to sleep tonight? Do you know where I might find some people around here who don’t?</a:t>
          </a:r>
        </a:p>
      </dsp:txBody>
      <dsp:txXfrm>
        <a:off x="2298735" y="205533"/>
        <a:ext cx="7471238" cy="1398345"/>
      </dsp:txXfrm>
    </dsp:sp>
    <dsp:sp modelId="{81FD3152-7675-4FCF-96EE-43706E4FB128}">
      <dsp:nvSpPr>
        <dsp:cNvPr id="0" name=""/>
        <dsp:cNvSpPr/>
      </dsp:nvSpPr>
      <dsp:spPr>
        <a:xfrm>
          <a:off x="2069427" y="3550"/>
          <a:ext cx="978842" cy="1468263"/>
        </a:xfrm>
        <a:prstGeom prst="rect">
          <a:avLst/>
        </a:prstGeom>
        <a:blipFill>
          <a:blip xmlns:r="http://schemas.openxmlformats.org/officeDocument/2006/relationships" r:embed="rId1">
            <a:duotone>
              <a:schemeClr val="accent6">
                <a:shade val="45000"/>
                <a:satMod val="135000"/>
              </a:schemeClr>
              <a:prstClr val="white"/>
            </a:duotone>
            <a:extLst>
              <a:ext uri="{28A0092B-C50C-407E-A947-70E740481C1C}">
                <a14:useLocalDpi xmlns:a14="http://schemas.microsoft.com/office/drawing/2010/main" val="0"/>
              </a:ext>
            </a:extLst>
          </a:blip>
          <a:srcRect/>
          <a:stretch>
            <a:fillRect l="-3000" r="-3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B52B1D-937D-4B32-8F76-419AE021C36E}">
      <dsp:nvSpPr>
        <dsp:cNvPr id="0" name=""/>
        <dsp:cNvSpPr/>
      </dsp:nvSpPr>
      <dsp:spPr>
        <a:xfrm>
          <a:off x="3502" y="2342"/>
          <a:ext cx="9480323" cy="1097271"/>
        </a:xfrm>
        <a:prstGeom prst="roundRect">
          <a:avLst>
            <a:gd name="adj" fmla="val 10000"/>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b="1" kern="1200" dirty="0">
              <a:solidFill>
                <a:schemeClr val="bg1"/>
              </a:solidFill>
            </a:rPr>
            <a:t>2 Survey Methods</a:t>
          </a:r>
        </a:p>
      </dsp:txBody>
      <dsp:txXfrm>
        <a:off x="35640" y="34480"/>
        <a:ext cx="9416047" cy="1032995"/>
      </dsp:txXfrm>
    </dsp:sp>
    <dsp:sp modelId="{B8CB6B60-761C-4366-89BD-C6C3463E0C73}">
      <dsp:nvSpPr>
        <dsp:cNvPr id="0" name=""/>
        <dsp:cNvSpPr/>
      </dsp:nvSpPr>
      <dsp:spPr>
        <a:xfrm>
          <a:off x="3502" y="1260713"/>
          <a:ext cx="4549099" cy="1097271"/>
        </a:xfrm>
        <a:prstGeom prst="roundRect">
          <a:avLst>
            <a:gd name="adj" fmla="val 10000"/>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General Survey</a:t>
          </a:r>
        </a:p>
      </dsp:txBody>
      <dsp:txXfrm>
        <a:off x="35640" y="1292851"/>
        <a:ext cx="4484823" cy="1032995"/>
      </dsp:txXfrm>
    </dsp:sp>
    <dsp:sp modelId="{69F77492-8AE5-4668-BFB9-F8332BB548DD}">
      <dsp:nvSpPr>
        <dsp:cNvPr id="0" name=""/>
        <dsp:cNvSpPr/>
      </dsp:nvSpPr>
      <dsp:spPr>
        <a:xfrm>
          <a:off x="3502" y="2519083"/>
          <a:ext cx="4549099" cy="1097271"/>
        </a:xfrm>
        <a:prstGeom prst="roundRect">
          <a:avLst>
            <a:gd name="adj" fmla="val 10000"/>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For all people or households who </a:t>
          </a:r>
          <a:r>
            <a:rPr lang="en-US" sz="2100" b="1" kern="1200" dirty="0"/>
            <a:t>are willing and able to answer your survey questions</a:t>
          </a:r>
          <a:r>
            <a:rPr lang="en-US" sz="2100" kern="1200" dirty="0"/>
            <a:t>.</a:t>
          </a:r>
        </a:p>
      </dsp:txBody>
      <dsp:txXfrm>
        <a:off x="35640" y="2551221"/>
        <a:ext cx="4484823" cy="1032995"/>
      </dsp:txXfrm>
    </dsp:sp>
    <dsp:sp modelId="{DF8369CD-7D44-4C45-8AD9-E869B4FC6C33}">
      <dsp:nvSpPr>
        <dsp:cNvPr id="0" name=""/>
        <dsp:cNvSpPr/>
      </dsp:nvSpPr>
      <dsp:spPr>
        <a:xfrm>
          <a:off x="4934726" y="1260713"/>
          <a:ext cx="4549099" cy="1097271"/>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Observation</a:t>
          </a:r>
        </a:p>
      </dsp:txBody>
      <dsp:txXfrm>
        <a:off x="4966864" y="1292851"/>
        <a:ext cx="4484823" cy="1032995"/>
      </dsp:txXfrm>
    </dsp:sp>
    <dsp:sp modelId="{4EBBEBEF-342D-45B2-9048-82A65C17AD58}">
      <dsp:nvSpPr>
        <dsp:cNvPr id="0" name=""/>
        <dsp:cNvSpPr/>
      </dsp:nvSpPr>
      <dsp:spPr>
        <a:xfrm>
          <a:off x="4934726" y="2519083"/>
          <a:ext cx="4549099" cy="1097271"/>
        </a:xfrm>
        <a:prstGeom prst="roundRect">
          <a:avLst>
            <a:gd name="adj" fmla="val 10000"/>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For any people or households who are </a:t>
          </a:r>
          <a:r>
            <a:rPr lang="en-US" sz="2100" b="1" kern="1200" dirty="0"/>
            <a:t>unwilling or unable to answer your survey questions.</a:t>
          </a:r>
          <a:endParaRPr lang="en-US" sz="2100" kern="1200" dirty="0"/>
        </a:p>
      </dsp:txBody>
      <dsp:txXfrm>
        <a:off x="4966864" y="2551221"/>
        <a:ext cx="4484823" cy="103299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20232E-17C4-49AE-82FA-5D4EB46CD6F4}">
      <dsp:nvSpPr>
        <dsp:cNvPr id="0" name=""/>
        <dsp:cNvSpPr/>
      </dsp:nvSpPr>
      <dsp:spPr>
        <a:xfrm>
          <a:off x="2298735" y="205533"/>
          <a:ext cx="7471238" cy="1398345"/>
        </a:xfrm>
        <a:prstGeom prst="rect">
          <a:avLst/>
        </a:prstGeom>
        <a:solidFill>
          <a:schemeClr val="accent6">
            <a:alpha val="40000"/>
            <a:tint val="4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47146"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Hi, my name is [name]. We’re out here trying to talk to folks who might not have a safe place to sleep tonight. Do you have a safe place to sleep tonight? Do you know where I might find some people around here who don’t?</a:t>
          </a:r>
        </a:p>
      </dsp:txBody>
      <dsp:txXfrm>
        <a:off x="2298735" y="205533"/>
        <a:ext cx="7471238" cy="1398345"/>
      </dsp:txXfrm>
    </dsp:sp>
    <dsp:sp modelId="{81FD3152-7675-4FCF-96EE-43706E4FB128}">
      <dsp:nvSpPr>
        <dsp:cNvPr id="0" name=""/>
        <dsp:cNvSpPr/>
      </dsp:nvSpPr>
      <dsp:spPr>
        <a:xfrm>
          <a:off x="2069427" y="3550"/>
          <a:ext cx="978842" cy="1468263"/>
        </a:xfrm>
        <a:prstGeom prst="rect">
          <a:avLst/>
        </a:prstGeom>
        <a:blipFill>
          <a:blip xmlns:r="http://schemas.openxmlformats.org/officeDocument/2006/relationships" r:embed="rId1">
            <a:duotone>
              <a:schemeClr val="accent6">
                <a:shade val="45000"/>
                <a:satMod val="135000"/>
              </a:schemeClr>
              <a:prstClr val="white"/>
            </a:duotone>
            <a:extLst>
              <a:ext uri="{28A0092B-C50C-407E-A947-70E740481C1C}">
                <a14:useLocalDpi xmlns:a14="http://schemas.microsoft.com/office/drawing/2010/main" val="0"/>
              </a:ext>
            </a:extLst>
          </a:blip>
          <a:srcRect/>
          <a:stretch>
            <a:fillRect l="-3000" r="-3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20232E-17C4-49AE-82FA-5D4EB46CD6F4}">
      <dsp:nvSpPr>
        <dsp:cNvPr id="0" name=""/>
        <dsp:cNvSpPr/>
      </dsp:nvSpPr>
      <dsp:spPr>
        <a:xfrm>
          <a:off x="1472347" y="205533"/>
          <a:ext cx="9124015" cy="1398345"/>
        </a:xfrm>
        <a:prstGeom prst="rect">
          <a:avLst/>
        </a:prstGeom>
        <a:solidFill>
          <a:schemeClr val="accent5">
            <a:alpha val="40000"/>
            <a:tint val="4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47146"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We’re conducting a survey, and your participation will help the community provide better services and resources for people who might not have a safe home to sleep at night. It’ll take about 4-5 minutes, you don’t have to answer any questions you don’t want to answer, and it’s all anonymous – meaning your name won’t be used. Are you willing to answer these questions?</a:t>
          </a:r>
        </a:p>
      </dsp:txBody>
      <dsp:txXfrm>
        <a:off x="1472347" y="205533"/>
        <a:ext cx="9124015" cy="1398345"/>
      </dsp:txXfrm>
    </dsp:sp>
    <dsp:sp modelId="{81FD3152-7675-4FCF-96EE-43706E4FB128}">
      <dsp:nvSpPr>
        <dsp:cNvPr id="0" name=""/>
        <dsp:cNvSpPr/>
      </dsp:nvSpPr>
      <dsp:spPr>
        <a:xfrm>
          <a:off x="1199129" y="3550"/>
          <a:ext cx="978842" cy="1468263"/>
        </a:xfrm>
        <a:prstGeom prst="rect">
          <a:avLst/>
        </a:prstGeom>
        <a:blipFill>
          <a:blip xmlns:r="http://schemas.openxmlformats.org/officeDocument/2006/relationships" r:embed="rId1">
            <a:duotone>
              <a:schemeClr val="accent5">
                <a:shade val="45000"/>
                <a:satMod val="135000"/>
              </a:schemeClr>
              <a:prstClr val="white"/>
            </a:duotone>
            <a:extLst>
              <a:ext uri="{28A0092B-C50C-407E-A947-70E740481C1C}">
                <a14:useLocalDpi xmlns:a14="http://schemas.microsoft.com/office/drawing/2010/main" val="0"/>
              </a:ext>
            </a:extLst>
          </a:blip>
          <a:srcRect/>
          <a:stretch>
            <a:fillRect l="-3000" r="-3000"/>
          </a:stretch>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1CE9F2-66F9-4135-986E-421ED9F3E58C}">
      <dsp:nvSpPr>
        <dsp:cNvPr id="0" name=""/>
        <dsp:cNvSpPr/>
      </dsp:nvSpPr>
      <dsp:spPr>
        <a:xfrm rot="10800000">
          <a:off x="1828512" y="1417"/>
          <a:ext cx="6438887" cy="826750"/>
        </a:xfrm>
        <a:prstGeom prst="homePlat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4574"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DO get consent before asking PIT count survey questions</a:t>
          </a:r>
        </a:p>
      </dsp:txBody>
      <dsp:txXfrm rot="10800000">
        <a:off x="2035199" y="1417"/>
        <a:ext cx="6232200" cy="826750"/>
      </dsp:txXfrm>
    </dsp:sp>
    <dsp:sp modelId="{DF58F85B-DFDF-41B8-8432-DC04885B9308}">
      <dsp:nvSpPr>
        <dsp:cNvPr id="0" name=""/>
        <dsp:cNvSpPr/>
      </dsp:nvSpPr>
      <dsp:spPr>
        <a:xfrm>
          <a:off x="1415137" y="1417"/>
          <a:ext cx="826750" cy="826750"/>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DC3488-2087-487C-897A-1F0525F7F04A}">
      <dsp:nvSpPr>
        <dsp:cNvPr id="0" name=""/>
        <dsp:cNvSpPr/>
      </dsp:nvSpPr>
      <dsp:spPr>
        <a:xfrm rot="10800000">
          <a:off x="1828512" y="1074959"/>
          <a:ext cx="6438887" cy="826750"/>
        </a:xfrm>
        <a:prstGeom prst="homePlat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4574"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DO remember that you may be entering into </a:t>
          </a:r>
          <a:r>
            <a:rPr lang="en-US" sz="2400" kern="1200" dirty="0">
              <a:solidFill>
                <a:schemeClr val="tx1"/>
              </a:solidFill>
            </a:rPr>
            <a:t>someone’s personal or private space </a:t>
          </a:r>
          <a:endParaRPr lang="en-US" sz="2400" kern="1200" dirty="0"/>
        </a:p>
      </dsp:txBody>
      <dsp:txXfrm rot="10800000">
        <a:off x="2035199" y="1074959"/>
        <a:ext cx="6232200" cy="826750"/>
      </dsp:txXfrm>
    </dsp:sp>
    <dsp:sp modelId="{7D596E96-514B-4A6B-BA6A-F63E3A9B2E04}">
      <dsp:nvSpPr>
        <dsp:cNvPr id="0" name=""/>
        <dsp:cNvSpPr/>
      </dsp:nvSpPr>
      <dsp:spPr>
        <a:xfrm>
          <a:off x="1415137" y="1074959"/>
          <a:ext cx="826750" cy="826750"/>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C48F34-89DC-4F77-8C59-AC0CE7362E3A}">
      <dsp:nvSpPr>
        <dsp:cNvPr id="0" name=""/>
        <dsp:cNvSpPr/>
      </dsp:nvSpPr>
      <dsp:spPr>
        <a:xfrm rot="10800000">
          <a:off x="1828512" y="2148501"/>
          <a:ext cx="6438887" cy="826750"/>
        </a:xfrm>
        <a:prstGeom prst="homePlat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4574"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DO have a conversation with the people you interview</a:t>
          </a:r>
          <a:endParaRPr lang="en-US" sz="2400" kern="1200" dirty="0">
            <a:solidFill>
              <a:schemeClr val="tx1"/>
            </a:solidFill>
          </a:endParaRPr>
        </a:p>
      </dsp:txBody>
      <dsp:txXfrm rot="10800000">
        <a:off x="2035199" y="2148501"/>
        <a:ext cx="6232200" cy="826750"/>
      </dsp:txXfrm>
    </dsp:sp>
    <dsp:sp modelId="{EDC3EAA9-2923-428F-A169-B1A2FE877B4A}">
      <dsp:nvSpPr>
        <dsp:cNvPr id="0" name=""/>
        <dsp:cNvSpPr/>
      </dsp:nvSpPr>
      <dsp:spPr>
        <a:xfrm>
          <a:off x="1415137" y="2148501"/>
          <a:ext cx="826750" cy="826750"/>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21D10F-900C-4215-B632-1DA34F9C8154}">
      <dsp:nvSpPr>
        <dsp:cNvPr id="0" name=""/>
        <dsp:cNvSpPr/>
      </dsp:nvSpPr>
      <dsp:spPr>
        <a:xfrm rot="10800000">
          <a:off x="1828512" y="3222042"/>
          <a:ext cx="6438887" cy="826750"/>
        </a:xfrm>
        <a:prstGeom prst="homePlat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4574"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DO respect people’s time</a:t>
          </a:r>
        </a:p>
      </dsp:txBody>
      <dsp:txXfrm rot="10800000">
        <a:off x="2035199" y="3222042"/>
        <a:ext cx="6232200" cy="826750"/>
      </dsp:txXfrm>
    </dsp:sp>
    <dsp:sp modelId="{4CA84114-A75A-438D-9A3E-3C231000A93F}">
      <dsp:nvSpPr>
        <dsp:cNvPr id="0" name=""/>
        <dsp:cNvSpPr/>
      </dsp:nvSpPr>
      <dsp:spPr>
        <a:xfrm>
          <a:off x="1415137" y="3222042"/>
          <a:ext cx="826750" cy="826750"/>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1CE9F2-66F9-4135-986E-421ED9F3E58C}">
      <dsp:nvSpPr>
        <dsp:cNvPr id="0" name=""/>
        <dsp:cNvSpPr/>
      </dsp:nvSpPr>
      <dsp:spPr>
        <a:xfrm rot="10800000">
          <a:off x="1803697" y="653"/>
          <a:ext cx="6507210" cy="658654"/>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449"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kern="1200" dirty="0"/>
            <a:t>DON’T take personal photos of or with the people you survey</a:t>
          </a:r>
        </a:p>
      </dsp:txBody>
      <dsp:txXfrm rot="10800000">
        <a:off x="1968360" y="653"/>
        <a:ext cx="6342547" cy="658654"/>
      </dsp:txXfrm>
    </dsp:sp>
    <dsp:sp modelId="{DF58F85B-DFDF-41B8-8432-DC04885B9308}">
      <dsp:nvSpPr>
        <dsp:cNvPr id="0" name=""/>
        <dsp:cNvSpPr/>
      </dsp:nvSpPr>
      <dsp:spPr>
        <a:xfrm>
          <a:off x="1474370" y="653"/>
          <a:ext cx="658654" cy="65865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DC3488-2087-487C-897A-1F0525F7F04A}">
      <dsp:nvSpPr>
        <dsp:cNvPr id="0" name=""/>
        <dsp:cNvSpPr/>
      </dsp:nvSpPr>
      <dsp:spPr>
        <a:xfrm rot="10800000">
          <a:off x="1803697" y="855921"/>
          <a:ext cx="6507210" cy="658654"/>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449"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kern="1200" dirty="0"/>
            <a:t>DON’T ask questions in a way that assumes you know the answer</a:t>
          </a:r>
        </a:p>
      </dsp:txBody>
      <dsp:txXfrm rot="10800000">
        <a:off x="1968360" y="855921"/>
        <a:ext cx="6342547" cy="658654"/>
      </dsp:txXfrm>
    </dsp:sp>
    <dsp:sp modelId="{7D596E96-514B-4A6B-BA6A-F63E3A9B2E04}">
      <dsp:nvSpPr>
        <dsp:cNvPr id="0" name=""/>
        <dsp:cNvSpPr/>
      </dsp:nvSpPr>
      <dsp:spPr>
        <a:xfrm>
          <a:off x="1474370" y="855921"/>
          <a:ext cx="658654" cy="65865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C48F34-89DC-4F77-8C59-AC0CE7362E3A}">
      <dsp:nvSpPr>
        <dsp:cNvPr id="0" name=""/>
        <dsp:cNvSpPr/>
      </dsp:nvSpPr>
      <dsp:spPr>
        <a:xfrm rot="10800000">
          <a:off x="1803697" y="1711190"/>
          <a:ext cx="6507210" cy="658654"/>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449"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kern="1200" dirty="0"/>
            <a:t>DON’T insert yourself into the person’s story</a:t>
          </a:r>
        </a:p>
      </dsp:txBody>
      <dsp:txXfrm rot="10800000">
        <a:off x="1968360" y="1711190"/>
        <a:ext cx="6342547" cy="658654"/>
      </dsp:txXfrm>
    </dsp:sp>
    <dsp:sp modelId="{EDC3EAA9-2923-428F-A169-B1A2FE877B4A}">
      <dsp:nvSpPr>
        <dsp:cNvPr id="0" name=""/>
        <dsp:cNvSpPr/>
      </dsp:nvSpPr>
      <dsp:spPr>
        <a:xfrm>
          <a:off x="1474370" y="1711190"/>
          <a:ext cx="658654" cy="658654"/>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F1E556-D275-4438-95DA-5159DD7963CF}">
      <dsp:nvSpPr>
        <dsp:cNvPr id="0" name=""/>
        <dsp:cNvSpPr/>
      </dsp:nvSpPr>
      <dsp:spPr>
        <a:xfrm rot="10800000">
          <a:off x="1803697" y="2566458"/>
          <a:ext cx="6507210" cy="658654"/>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449"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kern="1200" dirty="0"/>
            <a:t>DON’T force people to answer questions they don’t want to answer</a:t>
          </a:r>
        </a:p>
      </dsp:txBody>
      <dsp:txXfrm rot="10800000">
        <a:off x="1968360" y="2566458"/>
        <a:ext cx="6342547" cy="658654"/>
      </dsp:txXfrm>
    </dsp:sp>
    <dsp:sp modelId="{E5206403-6A6D-4D57-8645-C5702C72A974}">
      <dsp:nvSpPr>
        <dsp:cNvPr id="0" name=""/>
        <dsp:cNvSpPr/>
      </dsp:nvSpPr>
      <dsp:spPr>
        <a:xfrm>
          <a:off x="1474370" y="2566458"/>
          <a:ext cx="658654" cy="658654"/>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95A163-58C8-4CAA-B732-50DC07EC386B}">
      <dsp:nvSpPr>
        <dsp:cNvPr id="0" name=""/>
        <dsp:cNvSpPr/>
      </dsp:nvSpPr>
      <dsp:spPr>
        <a:xfrm rot="10800000">
          <a:off x="1803697" y="3421726"/>
          <a:ext cx="6507210" cy="658654"/>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449"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kern="1200" dirty="0"/>
            <a:t>DON’T make promises you can’t deliver</a:t>
          </a:r>
        </a:p>
      </dsp:txBody>
      <dsp:txXfrm rot="10800000">
        <a:off x="1968360" y="3421726"/>
        <a:ext cx="6342547" cy="658654"/>
      </dsp:txXfrm>
    </dsp:sp>
    <dsp:sp modelId="{0566ADED-ADE3-4F19-B568-9964667A8AFD}">
      <dsp:nvSpPr>
        <dsp:cNvPr id="0" name=""/>
        <dsp:cNvSpPr/>
      </dsp:nvSpPr>
      <dsp:spPr>
        <a:xfrm>
          <a:off x="1474370" y="3421726"/>
          <a:ext cx="658654" cy="658654"/>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6" name="Google Shape;19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Webdings" panose="05030102010509060703" pitchFamily="18" charset="2"/>
              <a:buChar char="i"/>
            </a:pPr>
            <a:r>
              <a:rPr lang="en-US" dirty="0">
                <a:sym typeface="Webdings" panose="05030102010509060703" pitchFamily="18" charset="2"/>
              </a:rPr>
              <a:t>Dedicating time to talking about volunteers’ safety is an important part of the PIT count training process. This slide offers some examples of general precautions to ensure </a:t>
            </a:r>
            <a:r>
              <a:rPr lang="en-US" b="1" dirty="0">
                <a:sym typeface="Webdings" panose="05030102010509060703" pitchFamily="18" charset="2"/>
              </a:rPr>
              <a:t>volunteer safety</a:t>
            </a:r>
            <a:r>
              <a:rPr lang="en-US" dirty="0">
                <a:sym typeface="Webdings" panose="05030102010509060703" pitchFamily="18" charset="2"/>
              </a:rPr>
              <a:t>, and the red text at the bottom is a reminder to include any volunteer safety concerns that are specific to your CoC. </a:t>
            </a:r>
            <a:r>
              <a:rPr lang="en-US" dirty="0"/>
              <a:t>Consider the following questions to ensure safety guidelines are specific to your CoC:</a:t>
            </a:r>
          </a:p>
          <a:p>
            <a:pPr marL="640594" lvl="1" indent="-174708">
              <a:buFont typeface="Arial" panose="020B0604020202020204" pitchFamily="34" charset="0"/>
              <a:buChar char="•"/>
            </a:pPr>
            <a:r>
              <a:rPr lang="en-US" dirty="0"/>
              <a:t>Are there specific areas with restricted access that volunteers should avoid,</a:t>
            </a:r>
            <a:r>
              <a:rPr lang="en-US" baseline="0" dirty="0"/>
              <a:t> like government land? </a:t>
            </a:r>
          </a:p>
          <a:p>
            <a:pPr marL="640594" lvl="1" indent="-174708">
              <a:buFont typeface="Arial" panose="020B0604020202020204" pitchFamily="34" charset="0"/>
              <a:buChar char="•"/>
            </a:pPr>
            <a:r>
              <a:rPr lang="en-US" baseline="0" dirty="0"/>
              <a:t>Are there autonomous Native American / tribal lands that conduct their own PIT count activities? </a:t>
            </a:r>
          </a:p>
          <a:p>
            <a:pPr marL="640594" lvl="1" indent="-174708">
              <a:buFont typeface="Arial" panose="020B0604020202020204" pitchFamily="34" charset="0"/>
              <a:buChar char="•"/>
            </a:pPr>
            <a:r>
              <a:rPr lang="en-US" baseline="0" dirty="0"/>
              <a:t>Are there any dangerous areas in your region that tend to get very icy, muddy, or are otherwise not easy to access? Are there any specific wildlife that should be avoided?</a:t>
            </a:r>
          </a:p>
          <a:p>
            <a:pPr marL="640594" lvl="1" indent="-174708">
              <a:buFont typeface="Arial" panose="020B0604020202020204" pitchFamily="34" charset="0"/>
              <a:buChar char="•"/>
            </a:pPr>
            <a:r>
              <a:rPr lang="en-US" baseline="0" dirty="0"/>
              <a:t>Who should volunteers call in the event of an emergency involving another volunteer or someone they encounter while conducting the PIT count? </a:t>
            </a:r>
          </a:p>
          <a:p>
            <a:pPr marL="640594" lvl="1" indent="-174708">
              <a:buFont typeface="Arial" panose="020B0604020202020204" pitchFamily="34" charset="0"/>
              <a:buChar char="•"/>
            </a:pPr>
            <a:r>
              <a:rPr lang="en-US" baseline="0" dirty="0"/>
              <a:t>Is there a good relationship between law enforcement and people experiencing homelessness in your region? </a:t>
            </a:r>
          </a:p>
          <a:p>
            <a:pPr marL="640594" lvl="1" indent="-174708">
              <a:buFont typeface="Arial" panose="020B0604020202020204" pitchFamily="34" charset="0"/>
              <a:buChar char="•"/>
            </a:pPr>
            <a:r>
              <a:rPr lang="en-US" baseline="0" dirty="0"/>
              <a:t>Are there trauma-informed crisis teams who should serve as the first point of contact and who can respond to any emergencies immediately? </a:t>
            </a:r>
          </a:p>
          <a:p>
            <a:endParaRPr lang="en-US" baseline="0" dirty="0"/>
          </a:p>
          <a:p>
            <a:pPr marL="174708" indent="-174708" defTabSz="931774">
              <a:buFont typeface="Webdings" panose="05030102010509060703" pitchFamily="18" charset="2"/>
              <a:buChar char="("/>
              <a:defRPr/>
            </a:pPr>
            <a:r>
              <a:rPr lang="en-US" dirty="0"/>
              <a:t>“We</a:t>
            </a:r>
            <a:r>
              <a:rPr lang="en-US" baseline="0" dirty="0"/>
              <a:t> do not anticipate anyone being in any kind of dangerous situation during the PIT count. However, we still advise you to follow certain safety practices to make sure that you’re doing everything you can to prevent any harm from happening and to ensure that if something were to happen that threatened your safety or the safety of those around you, you’d know what to do. Let’s start by talking about your safety as a volunteer, and then we’ll talk about the safety of the people you’ll be interviewing…” </a:t>
            </a:r>
          </a:p>
          <a:p>
            <a:pPr marL="174708" indent="-174708" defTabSz="931774">
              <a:buFont typeface="Webdings" panose="05030102010509060703" pitchFamily="18" charset="2"/>
              <a:buChar char="("/>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9BB6F4AE-9FD2-408F-8EB3-7426F3D5A079}" type="slidenum">
              <a:rPr lang="en-US" smtClean="0"/>
              <a:t>10</a:t>
            </a:fld>
            <a:endParaRPr lang="en-US" dirty="0"/>
          </a:p>
        </p:txBody>
      </p:sp>
    </p:spTree>
    <p:extLst>
      <p:ext uri="{BB962C8B-B14F-4D97-AF65-F5344CB8AC3E}">
        <p14:creationId xmlns:p14="http://schemas.microsoft.com/office/powerpoint/2010/main" val="1415314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ebdings" panose="05030102010509060703" pitchFamily="18" charset="2"/>
              </a:rPr>
              <a:t> This slide is a placeholder for you to a</a:t>
            </a:r>
            <a:r>
              <a:rPr lang="en-US" baseline="0" dirty="0"/>
              <a:t>dvise volunteers on where they should go and who they should survey and count within their assigned area. These instructions should include:</a:t>
            </a:r>
          </a:p>
          <a:p>
            <a:pPr marL="640594" lvl="1" indent="-174708">
              <a:buFont typeface="Arial" panose="020B0604020202020204" pitchFamily="34" charset="0"/>
              <a:buChar char="•"/>
            </a:pPr>
            <a:r>
              <a:rPr lang="en-US" baseline="0" dirty="0"/>
              <a:t>Specifics on whether or not they should enter into </a:t>
            </a:r>
            <a:r>
              <a:rPr lang="en-US" b="1" baseline="0" dirty="0"/>
              <a:t>public places</a:t>
            </a:r>
            <a:r>
              <a:rPr lang="en-US" baseline="0" dirty="0"/>
              <a:t>, such as post offices or bus, train, or metro/subway stations. </a:t>
            </a:r>
          </a:p>
          <a:p>
            <a:pPr marL="640594" lvl="1" indent="-174708">
              <a:buFont typeface="Arial" panose="020B0604020202020204" pitchFamily="34" charset="0"/>
              <a:buChar char="•"/>
            </a:pPr>
            <a:r>
              <a:rPr lang="en-US" baseline="0" dirty="0"/>
              <a:t>Specifics on whether or not they should enter into </a:t>
            </a:r>
            <a:r>
              <a:rPr lang="en-US" b="1" baseline="0" dirty="0"/>
              <a:t>private businesses</a:t>
            </a:r>
            <a:r>
              <a:rPr lang="en-US" baseline="0" dirty="0"/>
              <a:t>, such as 24-hour restaurants, shops, or grocery stores. </a:t>
            </a:r>
            <a:r>
              <a:rPr lang="en-US" u="sng" baseline="0" dirty="0">
                <a:solidFill>
                  <a:schemeClr val="accent2"/>
                </a:solidFill>
              </a:rPr>
              <a:t>NOTE: CoCs should have clear policies in place regarding how they work with private businesses to determine whether or not they count individuals within those businesses, such as 24-hour grocery stores, restaurants, and other places that are open during the PIT count. </a:t>
            </a:r>
          </a:p>
          <a:p>
            <a:pPr marL="640594" lvl="1" indent="-174708" defTabSz="931774">
              <a:buFont typeface="Arial" panose="020B0604020202020204" pitchFamily="34" charset="0"/>
              <a:buChar char="•"/>
              <a:defRPr/>
            </a:pPr>
            <a:r>
              <a:rPr lang="en-US" baseline="0" dirty="0"/>
              <a:t>Instructions on whether or how to count people </a:t>
            </a:r>
            <a:r>
              <a:rPr lang="en-US" b="1" baseline="0" dirty="0"/>
              <a:t>on public transportation </a:t>
            </a:r>
            <a:r>
              <a:rPr lang="en-US" baseline="0" dirty="0"/>
              <a:t>(e.g., on any public buses, metro trains, or trams, if they will be running during your PIT count). Would you like them to try to survey people on public transportation, complete an observation-based form, or leave them alone?</a:t>
            </a:r>
          </a:p>
          <a:p>
            <a:pPr marL="640594" lvl="1" indent="-174708" defTabSz="931774">
              <a:buFont typeface="Arial" panose="020B0604020202020204" pitchFamily="34" charset="0"/>
              <a:buChar char="•"/>
              <a:defRPr/>
            </a:pPr>
            <a:r>
              <a:rPr lang="en-US" baseline="0" dirty="0"/>
              <a:t>Instructions on whether or not to enter or approach the following types of locations:</a:t>
            </a:r>
          </a:p>
          <a:p>
            <a:pPr marL="1106481" lvl="2" indent="-174708" defTabSz="931774">
              <a:buFont typeface="Arial" panose="020B0604020202020204" pitchFamily="34" charset="0"/>
              <a:buChar char="•"/>
              <a:defRPr/>
            </a:pPr>
            <a:r>
              <a:rPr lang="en-US" dirty="0">
                <a:sym typeface="Webdings" panose="05030102010509060703" pitchFamily="18" charset="2"/>
              </a:rPr>
              <a:t>Abandoned buildings</a:t>
            </a:r>
          </a:p>
          <a:p>
            <a:pPr marL="1106481" lvl="2" indent="-174708" defTabSz="931774">
              <a:buFont typeface="Arial" panose="020B0604020202020204" pitchFamily="34" charset="0"/>
              <a:buChar char="•"/>
              <a:defRPr/>
            </a:pPr>
            <a:r>
              <a:rPr lang="en-US" dirty="0">
                <a:sym typeface="Webdings" panose="05030102010509060703" pitchFamily="18" charset="2"/>
              </a:rPr>
              <a:t>Parked cars</a:t>
            </a:r>
          </a:p>
          <a:p>
            <a:pPr marL="1106481" lvl="2" indent="-174708" defTabSz="931774">
              <a:buFont typeface="Arial" panose="020B0604020202020204" pitchFamily="34" charset="0"/>
              <a:buChar char="•"/>
              <a:defRPr/>
            </a:pPr>
            <a:r>
              <a:rPr lang="en-US" dirty="0">
                <a:sym typeface="Webdings" panose="05030102010509060703" pitchFamily="18" charset="2"/>
              </a:rPr>
              <a:t>Tents</a:t>
            </a:r>
            <a:endParaRPr lang="en-US" baseline="0" dirty="0"/>
          </a:p>
          <a:p>
            <a:endParaRPr lang="en-US" baseline="0" dirty="0"/>
          </a:p>
          <a:p>
            <a:pPr marL="174708" indent="-174708">
              <a:buFont typeface="Webdings" panose="05030102010509060703" pitchFamily="18" charset="2"/>
              <a:buChar char="i"/>
            </a:pPr>
            <a:r>
              <a:rPr lang="en-US" baseline="0" dirty="0"/>
              <a:t>Ensure volunteers are trained on any safety concerns that might impact any of these locations. For example: In some CoCs, only outreach workers and trained staff go into encampments during the PIT count, while in others, anyone is expected to enter encampments. In some CoCs, volunteers are asked to knock on car windows to identify if / how many people are sleeping in the vehicle, but are specifically trained on how to start that conversation while maintaining as much respect for personal and private space as possible; in others, they are instructed not to disturb people sleeping in vehicles. Your CoC should have clear policies and expectations on each of these types of areas and locations, as applicable to your geography and PIT count methodology. </a:t>
            </a:r>
          </a:p>
          <a:p>
            <a:endParaRPr lang="en-US" dirty="0"/>
          </a:p>
        </p:txBody>
      </p:sp>
      <p:sp>
        <p:nvSpPr>
          <p:cNvPr id="4" name="Slide Number Placeholder 3"/>
          <p:cNvSpPr>
            <a:spLocks noGrp="1"/>
          </p:cNvSpPr>
          <p:nvPr>
            <p:ph type="sldNum" sz="quarter" idx="10"/>
          </p:nvPr>
        </p:nvSpPr>
        <p:spPr/>
        <p:txBody>
          <a:bodyPr/>
          <a:lstStyle/>
          <a:p>
            <a:fld id="{9BB6F4AE-9FD2-408F-8EB3-7426F3D5A079}" type="slidenum">
              <a:rPr lang="en-US" smtClean="0"/>
              <a:t>11</a:t>
            </a:fld>
            <a:endParaRPr lang="en-US" dirty="0"/>
          </a:p>
        </p:txBody>
      </p:sp>
    </p:spTree>
    <p:extLst>
      <p:ext uri="{BB962C8B-B14F-4D97-AF65-F5344CB8AC3E}">
        <p14:creationId xmlns:p14="http://schemas.microsoft.com/office/powerpoint/2010/main" val="273375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Webdings" panose="05030102010509060703" pitchFamily="18" charset="2"/>
              <a:buChar char="i"/>
            </a:pPr>
            <a:r>
              <a:rPr lang="en-US" dirty="0">
                <a:sym typeface="Webdings" panose="05030102010509060703" pitchFamily="18" charset="2"/>
              </a:rPr>
              <a:t>This slide continues with the conversation that was started on the previous slide. It presents an opportunity for you to share examples of what homelessness can look like in your CoC that volunteers might not expect. You might talk about how not everyone experiencing homelessness is in a sleeping bag on a street corner. </a:t>
            </a:r>
          </a:p>
          <a:p>
            <a:pPr marL="174708" indent="-174708">
              <a:buFont typeface="Webdings" panose="05030102010509060703" pitchFamily="18" charset="2"/>
              <a:buChar char="i"/>
            </a:pPr>
            <a:r>
              <a:rPr lang="en-US" dirty="0">
                <a:sym typeface="Webdings" panose="05030102010509060703" pitchFamily="18" charset="2"/>
              </a:rPr>
              <a:t>It is a best practice for volunteers to approach everyone they see during a nighttime PIT count. Not everyone who is out at, for example, 2am on a Wednesday is experiencing homelessness, but many people are.</a:t>
            </a:r>
          </a:p>
          <a:p>
            <a:pPr marL="174708" indent="-174708">
              <a:buFont typeface="Webdings" panose="05030102010509060703" pitchFamily="18" charset="2"/>
              <a:buChar char="i"/>
            </a:pPr>
            <a:r>
              <a:rPr lang="en-US" dirty="0">
                <a:sym typeface="Webdings" panose="05030102010509060703" pitchFamily="18" charset="2"/>
              </a:rPr>
              <a:t>The quotation graphic at the bottom of this slide is a repeat . You can use it to remind them of those conversation starters that might help volunteers to feel more comfortable approaching people.</a:t>
            </a:r>
          </a:p>
          <a:p>
            <a:pPr marL="174708" indent="-174708">
              <a:buFont typeface="Webdings" panose="05030102010509060703" pitchFamily="18" charset="2"/>
              <a:buChar char="i"/>
            </a:pPr>
            <a:endParaRPr lang="en-US" dirty="0"/>
          </a:p>
        </p:txBody>
      </p:sp>
      <p:sp>
        <p:nvSpPr>
          <p:cNvPr id="4" name="Slide Number Placeholder 3"/>
          <p:cNvSpPr>
            <a:spLocks noGrp="1"/>
          </p:cNvSpPr>
          <p:nvPr>
            <p:ph type="sldNum" sz="quarter" idx="10"/>
          </p:nvPr>
        </p:nvSpPr>
        <p:spPr/>
        <p:txBody>
          <a:bodyPr/>
          <a:lstStyle/>
          <a:p>
            <a:fld id="{9BB6F4AE-9FD2-408F-8EB3-7426F3D5A079}" type="slidenum">
              <a:rPr lang="en-US" smtClean="0"/>
              <a:t>12</a:t>
            </a:fld>
            <a:endParaRPr lang="en-US" dirty="0"/>
          </a:p>
        </p:txBody>
      </p:sp>
    </p:spTree>
    <p:extLst>
      <p:ext uri="{BB962C8B-B14F-4D97-AF65-F5344CB8AC3E}">
        <p14:creationId xmlns:p14="http://schemas.microsoft.com/office/powerpoint/2010/main" val="2805267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Webdings" panose="05030102010509060703" pitchFamily="18" charset="2"/>
              <a:buChar char="i"/>
              <a:defRPr/>
            </a:pPr>
            <a:r>
              <a:rPr lang="en-US" baseline="0" dirty="0"/>
              <a:t>This entire slide should be changed and reformatted to reflect your CoC’s policies on waking or not waking people during the PIT count. That is, some CoCs choose to wake people who are sleeping (in part as a safety/health check, especially on cold nights), but others tell volunteers not to wake people. </a:t>
            </a:r>
            <a:r>
              <a:rPr lang="en-US" b="1" dirty="0">
                <a:sym typeface="Webdings" panose="05030102010509060703" pitchFamily="18" charset="2"/>
              </a:rPr>
              <a:t>Your CoC should determine whether or not you want volunteers to wake people who are sleeping during the PIT count. </a:t>
            </a:r>
          </a:p>
          <a:p>
            <a:pPr marL="174708" indent="-174708">
              <a:buFont typeface="Webdings" panose="05030102010509060703" pitchFamily="18" charset="2"/>
              <a:buChar char="i"/>
            </a:pPr>
            <a:r>
              <a:rPr lang="en-US" baseline="0" dirty="0"/>
              <a:t>If you </a:t>
            </a:r>
            <a:r>
              <a:rPr lang="en-US" b="1" baseline="0" dirty="0"/>
              <a:t>do</a:t>
            </a:r>
            <a:r>
              <a:rPr lang="en-US" baseline="0" dirty="0"/>
              <a:t> choose to wake people who are sleeping, you might consider asking volunteers to think about the following ideas: </a:t>
            </a:r>
          </a:p>
          <a:p>
            <a:pPr marL="640594" lvl="1" indent="-174708">
              <a:buFont typeface="Webdings" panose="05030102010509060703" pitchFamily="18" charset="2"/>
              <a:buChar char="i"/>
            </a:pPr>
            <a:r>
              <a:rPr lang="en-US" baseline="0" dirty="0"/>
              <a:t>What is a safe and polite way to wake people without touching them?</a:t>
            </a:r>
          </a:p>
          <a:p>
            <a:pPr marL="640594" lvl="1" indent="-174708">
              <a:buFont typeface="Webdings" panose="05030102010509060703" pitchFamily="18" charset="2"/>
              <a:buChar char="i"/>
            </a:pPr>
            <a:r>
              <a:rPr lang="en-US" baseline="0" dirty="0"/>
              <a:t>How can you gently orient people to where they are and why you’re talking to them?</a:t>
            </a:r>
          </a:p>
          <a:p>
            <a:pPr marL="640594" lvl="1" indent="-174708">
              <a:buFont typeface="Webdings" panose="05030102010509060703" pitchFamily="18" charset="2"/>
              <a:buChar char="i"/>
            </a:pPr>
            <a:r>
              <a:rPr lang="en-US" baseline="0" dirty="0"/>
              <a:t>This can also be a helpful time to remind them that everyone has the right to refuse to participate in the PIT count. </a:t>
            </a:r>
          </a:p>
          <a:p>
            <a:pPr marL="174708" indent="-174708">
              <a:buFont typeface="Webdings" panose="05030102010509060703" pitchFamily="18" charset="2"/>
              <a:buChar char="i"/>
            </a:pPr>
            <a:r>
              <a:rPr lang="en-US" baseline="0" dirty="0"/>
              <a:t>If you </a:t>
            </a:r>
            <a:r>
              <a:rPr lang="en-US" b="1" baseline="0" dirty="0"/>
              <a:t>do not</a:t>
            </a:r>
            <a:r>
              <a:rPr lang="en-US" b="0" baseline="0" dirty="0"/>
              <a:t> want volunteers to wake people for the PIT count, instruct them to complete an observation-based form for that person.</a:t>
            </a:r>
            <a:endParaRPr lang="en-US" baseline="0" dirty="0"/>
          </a:p>
          <a:p>
            <a:pPr marL="174708" indent="-174708">
              <a:buFont typeface="Webdings" panose="05030102010509060703" pitchFamily="18" charset="2"/>
              <a:buChar char="i"/>
            </a:pPr>
            <a:r>
              <a:rPr lang="en-US" dirty="0">
                <a:sym typeface="Webdings" panose="05030102010509060703" pitchFamily="18" charset="2"/>
              </a:rPr>
              <a:t>Regardless of whether or not you want volunteers to wake people, consider training volunteers on the appropriate protocol for people who appear to be sleeping in dangerous situations (e.g., with very few layers on a very cold night), or what to do if someone does not wake up when volunteers try to wake them. </a:t>
            </a:r>
          </a:p>
          <a:p>
            <a:endParaRPr lang="en-US" dirty="0">
              <a:sym typeface="Webdings" panose="05030102010509060703" pitchFamily="18" charset="2"/>
            </a:endParaRPr>
          </a:p>
          <a:p>
            <a:endParaRPr lang="en-US" dirty="0"/>
          </a:p>
        </p:txBody>
      </p:sp>
      <p:sp>
        <p:nvSpPr>
          <p:cNvPr id="4" name="Slide Number Placeholder 3"/>
          <p:cNvSpPr>
            <a:spLocks noGrp="1"/>
          </p:cNvSpPr>
          <p:nvPr>
            <p:ph type="sldNum" sz="quarter" idx="10"/>
          </p:nvPr>
        </p:nvSpPr>
        <p:spPr/>
        <p:txBody>
          <a:bodyPr/>
          <a:lstStyle/>
          <a:p>
            <a:fld id="{9BB6F4AE-9FD2-408F-8EB3-7426F3D5A079}" type="slidenum">
              <a:rPr lang="en-US" smtClean="0"/>
              <a:t>13</a:t>
            </a:fld>
            <a:endParaRPr lang="en-US" dirty="0"/>
          </a:p>
        </p:txBody>
      </p:sp>
    </p:spTree>
    <p:extLst>
      <p:ext uri="{BB962C8B-B14F-4D97-AF65-F5344CB8AC3E}">
        <p14:creationId xmlns:p14="http://schemas.microsoft.com/office/powerpoint/2010/main" val="1476994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ebdings" panose="05030102010509060703" pitchFamily="18" charset="2"/>
              </a:rPr>
              <a:t> </a:t>
            </a:r>
            <a:r>
              <a:rPr lang="en-US" dirty="0"/>
              <a:t>This training assumes that there are 2 ways to gather client data on the night of</a:t>
            </a:r>
            <a:r>
              <a:rPr lang="en-US" baseline="0" dirty="0"/>
              <a:t> the PIT count:</a:t>
            </a:r>
          </a:p>
          <a:p>
            <a:pPr marL="640594" lvl="1" indent="-174708">
              <a:buFontTx/>
              <a:buChar char="-"/>
            </a:pPr>
            <a:r>
              <a:rPr lang="en-US" baseline="0" dirty="0"/>
              <a:t>General survey</a:t>
            </a:r>
          </a:p>
          <a:p>
            <a:pPr marL="640594" lvl="1" indent="-174708">
              <a:buFontTx/>
              <a:buChar char="-"/>
            </a:pPr>
            <a:r>
              <a:rPr lang="en-US" baseline="0" dirty="0"/>
              <a:t>Observation-based </a:t>
            </a:r>
          </a:p>
          <a:p>
            <a:pPr marL="174708" indent="-174708">
              <a:buFont typeface="Webdings" panose="05030102010509060703" pitchFamily="18" charset="2"/>
              <a:buChar char="("/>
            </a:pPr>
            <a:r>
              <a:rPr lang="en-US" baseline="0" dirty="0"/>
              <a:t>“The general survey is for everyone. It’s the ideal way to collect information about the people you’ll be interacting with because it relies on people’s own responses to the questions we have. Our goal is for every person you encounter to answer the questions on the general survey form. In the event that you encounter someone who you either can’t interview or don’t want to interview, you collect observable elements. This is less ideal because it will just include your perspective and not the responses of the person you’re counting, but it’s still better than having no information on that person at all.”</a:t>
            </a:r>
          </a:p>
          <a:p>
            <a:pPr marL="174708" indent="-174708">
              <a:buFont typeface="Webdings" panose="05030102010509060703" pitchFamily="18" charset="2"/>
              <a:buChar char="("/>
            </a:pPr>
            <a:endParaRPr lang="en-US" baseline="0" dirty="0"/>
          </a:p>
          <a:p>
            <a:endParaRPr lang="en-US" dirty="0"/>
          </a:p>
        </p:txBody>
      </p:sp>
      <p:sp>
        <p:nvSpPr>
          <p:cNvPr id="4" name="Slide Number Placeholder 3"/>
          <p:cNvSpPr>
            <a:spLocks noGrp="1"/>
          </p:cNvSpPr>
          <p:nvPr>
            <p:ph type="sldNum" sz="quarter" idx="5"/>
          </p:nvPr>
        </p:nvSpPr>
        <p:spPr/>
        <p:txBody>
          <a:bodyPr/>
          <a:lstStyle/>
          <a:p>
            <a:fld id="{7ACA6E39-F080-4CCB-B9E6-417A941AAC81}" type="slidenum">
              <a:rPr lang="en-US" smtClean="0"/>
              <a:t>14</a:t>
            </a:fld>
            <a:endParaRPr lang="en-US"/>
          </a:p>
        </p:txBody>
      </p:sp>
    </p:spTree>
    <p:extLst>
      <p:ext uri="{BB962C8B-B14F-4D97-AF65-F5344CB8AC3E}">
        <p14:creationId xmlns:p14="http://schemas.microsoft.com/office/powerpoint/2010/main" val="2019713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CA6E39-F080-4CCB-B9E6-417A941AAC81}" type="slidenum">
              <a:rPr lang="en-US" smtClean="0"/>
              <a:t>15</a:t>
            </a:fld>
            <a:endParaRPr lang="en-US"/>
          </a:p>
        </p:txBody>
      </p:sp>
    </p:spTree>
    <p:extLst>
      <p:ext uri="{BB962C8B-B14F-4D97-AF65-F5344CB8AC3E}">
        <p14:creationId xmlns:p14="http://schemas.microsoft.com/office/powerpoint/2010/main" val="361971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9BB6F4AE-9FD2-408F-8EB3-7426F3D5A079}" type="slidenum">
              <a:rPr lang="en-US" smtClean="0"/>
              <a:t>16</a:t>
            </a:fld>
            <a:endParaRPr lang="en-US" dirty="0"/>
          </a:p>
        </p:txBody>
      </p:sp>
    </p:spTree>
    <p:extLst>
      <p:ext uri="{BB962C8B-B14F-4D97-AF65-F5344CB8AC3E}">
        <p14:creationId xmlns:p14="http://schemas.microsoft.com/office/powerpoint/2010/main" val="4156118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Webdings" panose="05030102010509060703" pitchFamily="18" charset="2"/>
              <a:buChar char="i"/>
            </a:pPr>
            <a:r>
              <a:rPr lang="en-US" dirty="0">
                <a:sym typeface="Webdings" panose="05030102010509060703" pitchFamily="18" charset="2"/>
              </a:rPr>
              <a:t>The first step to conducting an interview revolves around how volunteers approach and introduce themselves to the people they encounter. Who to approach is discussed on a later slide. This slide is meant to cover how to start a conversation with someone. It can be helpful to either start or end this slide by asking volunteers how they would approach someone, or, for returning volunteers, how they have found it helpful to phrase these introductions in the past. </a:t>
            </a:r>
          </a:p>
          <a:p>
            <a:pPr marL="174708" indent="-174708">
              <a:buFont typeface="Webdings" panose="05030102010509060703" pitchFamily="18" charset="2"/>
              <a:buChar char="i"/>
            </a:pPr>
            <a:r>
              <a:rPr lang="en-US" dirty="0">
                <a:sym typeface="Webdings" panose="05030102010509060703" pitchFamily="18" charset="2"/>
              </a:rPr>
              <a:t>The call-out box at the bottom includes one way that people might consider approaching people and introducing themselves. It can be edited if you see fit to change that phrasing.</a:t>
            </a:r>
          </a:p>
          <a:p>
            <a:pPr marL="174708" indent="-174708">
              <a:buFont typeface="Webdings" panose="05030102010509060703" pitchFamily="18" charset="2"/>
              <a:buChar char="i"/>
            </a:pPr>
            <a:r>
              <a:rPr lang="en-US" baseline="0" dirty="0"/>
              <a:t>Keep in mind that folks who’ve been living in unsheltered locations for a long time may identify that location as a “safe place to sleep,” so it is important to verify whether or not that “safe place” is sheltered if the person says they have one.</a:t>
            </a:r>
          </a:p>
          <a:p>
            <a:pPr marL="174708" indent="-174708">
              <a:buFont typeface="Webdings" panose="05030102010509060703" pitchFamily="18" charset="2"/>
              <a:buChar char="i"/>
            </a:pPr>
            <a:r>
              <a:rPr lang="en-US" baseline="0" dirty="0"/>
              <a:t>Remind volunteers to avoid labeling people as homeless. That is, they should not go up to someone and say, “Hey, are you homeless?” There is stigma around this term, meaning that many people who may be experiencing homelessness might not want to identify as “homeless.” Instead, ask about where they are sleeping that night.</a:t>
            </a:r>
          </a:p>
          <a:p>
            <a:endParaRPr lang="en-US" dirty="0"/>
          </a:p>
        </p:txBody>
      </p:sp>
      <p:sp>
        <p:nvSpPr>
          <p:cNvPr id="4" name="Slide Number Placeholder 3"/>
          <p:cNvSpPr>
            <a:spLocks noGrp="1"/>
          </p:cNvSpPr>
          <p:nvPr>
            <p:ph type="sldNum" sz="quarter" idx="5"/>
          </p:nvPr>
        </p:nvSpPr>
        <p:spPr/>
        <p:txBody>
          <a:bodyPr/>
          <a:lstStyle/>
          <a:p>
            <a:fld id="{7ACA6E39-F080-4CCB-B9E6-417A941AAC81}" type="slidenum">
              <a:rPr lang="en-US" smtClean="0"/>
              <a:t>17</a:t>
            </a:fld>
            <a:endParaRPr lang="en-US"/>
          </a:p>
        </p:txBody>
      </p:sp>
    </p:spTree>
    <p:extLst>
      <p:ext uri="{BB962C8B-B14F-4D97-AF65-F5344CB8AC3E}">
        <p14:creationId xmlns:p14="http://schemas.microsoft.com/office/powerpoint/2010/main" val="767755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Webdings" panose="05030102010509060703" pitchFamily="18" charset="2"/>
              <a:buChar char="i"/>
              <a:defRPr/>
            </a:pPr>
            <a:r>
              <a:rPr lang="en-US" dirty="0">
                <a:sym typeface="Webdings" panose="05030102010509060703" pitchFamily="18" charset="2"/>
              </a:rPr>
              <a:t>During this slide, you should teach volunteers how to explain what the PIT count survey is and to get the person’s consent to participate.</a:t>
            </a:r>
          </a:p>
          <a:p>
            <a:endParaRPr lang="en-US" baseline="0" dirty="0"/>
          </a:p>
          <a:p>
            <a:pPr marL="174708" indent="-174708">
              <a:buFont typeface="Webdings" panose="05030102010509060703" pitchFamily="18" charset="2"/>
              <a:buChar char="("/>
            </a:pPr>
            <a:r>
              <a:rPr lang="en-US" baseline="0" dirty="0"/>
              <a:t>“After you’ve introduced yourself, explain what the PIT count survey is and ask if they’re willing to answer your questions. It’s extremely important to explain what you’re doing and to get the person’s consent or permission to participate before you start asking questions and recording their responses to the survey. Remember: everyone has a right to refuse to participate. The box at the bottom of this slide has an example of how you can do this. Does anyone have any ideas for how they would explain this work to someone? For those who have volunteered with us before, how have you phrased this part of your interviews? [allow time for volunteers to make suggestions and respond to each other’s suggestions.]”</a:t>
            </a:r>
          </a:p>
          <a:p>
            <a:endParaRPr lang="en-US" dirty="0"/>
          </a:p>
        </p:txBody>
      </p:sp>
      <p:sp>
        <p:nvSpPr>
          <p:cNvPr id="4" name="Slide Number Placeholder 3"/>
          <p:cNvSpPr>
            <a:spLocks noGrp="1"/>
          </p:cNvSpPr>
          <p:nvPr>
            <p:ph type="sldNum" sz="quarter" idx="5"/>
          </p:nvPr>
        </p:nvSpPr>
        <p:spPr/>
        <p:txBody>
          <a:bodyPr/>
          <a:lstStyle/>
          <a:p>
            <a:fld id="{7ACA6E39-F080-4CCB-B9E6-417A941AAC81}" type="slidenum">
              <a:rPr lang="en-US" smtClean="0"/>
              <a:t>18</a:t>
            </a:fld>
            <a:endParaRPr lang="en-US"/>
          </a:p>
        </p:txBody>
      </p:sp>
    </p:spTree>
    <p:extLst>
      <p:ext uri="{BB962C8B-B14F-4D97-AF65-F5344CB8AC3E}">
        <p14:creationId xmlns:p14="http://schemas.microsoft.com/office/powerpoint/2010/main" val="4243519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CA6E39-F080-4CCB-B9E6-417A941AAC81}" type="slidenum">
              <a:rPr lang="en-US" smtClean="0"/>
              <a:t>19</a:t>
            </a:fld>
            <a:endParaRPr lang="en-US"/>
          </a:p>
        </p:txBody>
      </p:sp>
    </p:spTree>
    <p:extLst>
      <p:ext uri="{BB962C8B-B14F-4D97-AF65-F5344CB8AC3E}">
        <p14:creationId xmlns:p14="http://schemas.microsoft.com/office/powerpoint/2010/main" val="3881749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CA6E39-F080-4CCB-B9E6-417A941AAC81}" type="slidenum">
              <a:rPr lang="en-US" smtClean="0"/>
              <a:t>2</a:t>
            </a:fld>
            <a:endParaRPr lang="en-US"/>
          </a:p>
        </p:txBody>
      </p:sp>
    </p:spTree>
    <p:extLst>
      <p:ext uri="{BB962C8B-B14F-4D97-AF65-F5344CB8AC3E}">
        <p14:creationId xmlns:p14="http://schemas.microsoft.com/office/powerpoint/2010/main" val="42481433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ebdings" panose="05030102010509060703" pitchFamily="18" charset="2"/>
              <a:buNone/>
            </a:pPr>
            <a:endParaRPr lang="en-US" baseline="0" dirty="0"/>
          </a:p>
          <a:p>
            <a:endParaRPr lang="en-US" dirty="0"/>
          </a:p>
        </p:txBody>
      </p:sp>
      <p:sp>
        <p:nvSpPr>
          <p:cNvPr id="4" name="Slide Number Placeholder 3"/>
          <p:cNvSpPr>
            <a:spLocks noGrp="1"/>
          </p:cNvSpPr>
          <p:nvPr>
            <p:ph type="sldNum" sz="quarter" idx="5"/>
          </p:nvPr>
        </p:nvSpPr>
        <p:spPr/>
        <p:txBody>
          <a:bodyPr/>
          <a:lstStyle/>
          <a:p>
            <a:fld id="{7ACA6E39-F080-4CCB-B9E6-417A941AAC81}" type="slidenum">
              <a:rPr lang="en-US" smtClean="0"/>
              <a:t>20</a:t>
            </a:fld>
            <a:endParaRPr lang="en-US"/>
          </a:p>
        </p:txBody>
      </p:sp>
    </p:spTree>
    <p:extLst>
      <p:ext uri="{BB962C8B-B14F-4D97-AF65-F5344CB8AC3E}">
        <p14:creationId xmlns:p14="http://schemas.microsoft.com/office/powerpoint/2010/main" val="2572396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ebdings" panose="05030102010509060703" pitchFamily="18" charset="2"/>
              </a:rPr>
              <a:t> This slide reminds volunteers of some of the big-picture best practices to use when conducting the PIT count.</a:t>
            </a:r>
            <a:endParaRPr lang="en-US" dirty="0"/>
          </a:p>
          <a:p>
            <a:endParaRPr lang="en-US" dirty="0"/>
          </a:p>
          <a:p>
            <a:pPr marL="174708" indent="-174708">
              <a:buFont typeface="Webdings" panose="05030102010509060703" pitchFamily="18" charset="2"/>
              <a:buChar char="("/>
            </a:pPr>
            <a:r>
              <a:rPr lang="en-US" dirty="0"/>
              <a:t>“We’ve covered most</a:t>
            </a:r>
            <a:r>
              <a:rPr lang="en-US" baseline="0" dirty="0"/>
              <a:t> of this already today, but here are a few reminders of what you SHOULD do when conducting the PIT count:</a:t>
            </a:r>
          </a:p>
          <a:p>
            <a:pPr marL="698830" lvl="1" indent="-232943" defTabSz="931774">
              <a:buFontTx/>
              <a:buAutoNum type="arabicPeriod"/>
              <a:defRPr/>
            </a:pPr>
            <a:r>
              <a:rPr lang="en-US" baseline="0" dirty="0"/>
              <a:t>Making sure that the person you’re talking to consents to participating in the interview is so important in this process. It’s OK if someone doesn’t want to participate or doesn’t feel comfortable answering certain questions. If they say no to answering your questions, thank them for their time, walk away, and fill out an observation form.</a:t>
            </a:r>
          </a:p>
          <a:p>
            <a:pPr marL="698830" lvl="1" indent="-232943" defTabSz="931774">
              <a:buFontTx/>
              <a:buAutoNum type="arabicPeriod"/>
              <a:defRPr/>
            </a:pPr>
            <a:r>
              <a:rPr lang="en-US" baseline="0" dirty="0"/>
              <a:t>While the PIT count takes place largely in public spaces, they may be the only form of personal or private space that the people you’re interacting with have. Refrain from being overly intrusive and disruptive. Enter with respect.</a:t>
            </a:r>
          </a:p>
          <a:p>
            <a:pPr marL="698830" lvl="1" indent="-232943">
              <a:buAutoNum type="arabicPeriod"/>
            </a:pPr>
            <a:r>
              <a:rPr lang="en-US" dirty="0"/>
              <a:t>When approaching people and completing the PIT count survey form with them,</a:t>
            </a:r>
            <a:r>
              <a:rPr lang="en-US" baseline="0" dirty="0"/>
              <a:t> think of it like a conversation. </a:t>
            </a:r>
          </a:p>
          <a:p>
            <a:pPr marL="698830" lvl="1" indent="-232943" defTabSz="931774">
              <a:buFontTx/>
              <a:buAutoNum type="arabicPeriod"/>
              <a:defRPr/>
            </a:pPr>
            <a:r>
              <a:rPr lang="en-US" dirty="0"/>
              <a:t>Recognize that people will either be going back to sleep or will need to be on their way. Try</a:t>
            </a:r>
            <a:r>
              <a:rPr lang="en-US" baseline="0" dirty="0"/>
              <a:t> to conduct the survey relatively quickly.</a:t>
            </a:r>
            <a:endParaRPr lang="en-US" dirty="0"/>
          </a:p>
        </p:txBody>
      </p:sp>
      <p:sp>
        <p:nvSpPr>
          <p:cNvPr id="4" name="Slide Number Placeholder 3"/>
          <p:cNvSpPr>
            <a:spLocks noGrp="1"/>
          </p:cNvSpPr>
          <p:nvPr>
            <p:ph type="sldNum" sz="quarter" idx="10"/>
          </p:nvPr>
        </p:nvSpPr>
        <p:spPr/>
        <p:txBody>
          <a:bodyPr/>
          <a:lstStyle/>
          <a:p>
            <a:fld id="{9BB6F4AE-9FD2-408F-8EB3-7426F3D5A079}" type="slidenum">
              <a:rPr lang="en-US" smtClean="0"/>
              <a:t>21</a:t>
            </a:fld>
            <a:endParaRPr lang="en-US" dirty="0"/>
          </a:p>
        </p:txBody>
      </p:sp>
    </p:spTree>
    <p:extLst>
      <p:ext uri="{BB962C8B-B14F-4D97-AF65-F5344CB8AC3E}">
        <p14:creationId xmlns:p14="http://schemas.microsoft.com/office/powerpoint/2010/main" val="8770180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Webdings" panose="05030102010509060703" pitchFamily="18" charset="2"/>
              <a:buChar char="i"/>
              <a:defRPr/>
            </a:pPr>
            <a:r>
              <a:rPr lang="en-US" dirty="0">
                <a:sym typeface="Webdings" panose="05030102010509060703" pitchFamily="18" charset="2"/>
              </a:rPr>
              <a:t>This slide reminds volunteers of some of the big-picture things NOT to do while conducting the PIT count.</a:t>
            </a:r>
          </a:p>
          <a:p>
            <a:pPr marL="174708" indent="-174708" defTabSz="931774">
              <a:buFont typeface="Webdings" panose="05030102010509060703" pitchFamily="18" charset="2"/>
              <a:buChar char="i"/>
              <a:defRPr/>
            </a:pPr>
            <a:r>
              <a:rPr lang="en-US" baseline="0" dirty="0"/>
              <a:t>Regarding the first point: Some CoCs have expressed that they want volunteers to take photos for their by-name lists. If this is the case, be sure to provide specific instructions on how to get consent from individuals for taking photos and what to do with the photos to ensure you are protecting individuals’ privacy and respecting their dignity. Those photos should NEVER be posted to social media or used for any non-CoC business, and it would be ideal if they were taken on a camera or device belonging to the CoC, rather than on those that belong to volunteers. </a:t>
            </a:r>
          </a:p>
          <a:p>
            <a:endParaRPr lang="en-US" dirty="0">
              <a:sym typeface="Webdings" panose="05030102010509060703" pitchFamily="18" charset="2"/>
            </a:endParaRPr>
          </a:p>
          <a:p>
            <a:pPr marL="174708" indent="-174708" defTabSz="931774">
              <a:buFont typeface="Webdings" panose="05030102010509060703" pitchFamily="18" charset="2"/>
              <a:buChar char="("/>
              <a:defRPr/>
            </a:pPr>
            <a:r>
              <a:rPr lang="en-US" dirty="0">
                <a:solidFill>
                  <a:prstClr val="black"/>
                </a:solidFill>
              </a:rPr>
              <a:t> “Again, we’ve covered most of this already today, but here are a few reminders of what you SHOULD NOT do when conducting the PIT count:</a:t>
            </a:r>
          </a:p>
          <a:p>
            <a:pPr marL="698830" lvl="1" indent="-232943">
              <a:buAutoNum type="arabicPeriod"/>
            </a:pPr>
            <a:r>
              <a:rPr lang="en-US" baseline="0" dirty="0"/>
              <a:t>Please respect the dignity of the people you’re interacting with. Do not turn them into a spectacle for your own personal or social media purposes. Please do not take photos of or with the people you encounter.</a:t>
            </a:r>
          </a:p>
          <a:p>
            <a:pPr marL="698830" lvl="1" indent="-232943">
              <a:buAutoNum type="arabicPeriod"/>
            </a:pPr>
            <a:r>
              <a:rPr lang="en-US" baseline="0" dirty="0"/>
              <a:t>As we discussed earlier, ask the survey questions as they’re written, or at least in a way that does not presume you know the answer. For example, ask: “How do you identify your gender?” Do not ask: “You’re male, right?” </a:t>
            </a:r>
          </a:p>
          <a:p>
            <a:pPr marL="698830" lvl="1" indent="-232943">
              <a:buAutoNum type="arabicPeriod"/>
            </a:pPr>
            <a:r>
              <a:rPr lang="en-US" baseline="0" dirty="0">
                <a:solidFill>
                  <a:srgbClr val="FF0000"/>
                </a:solidFill>
              </a:rPr>
              <a:t>Do not try to build familiarity by sharing your own experiences, and do not ask for more information about the person’s life than you need to complete the survey. Most people experiencing homelessness are asked to share their personal stories many times by different service providers conducting assessments and intakes, and this can be re-traumatizing every time they are asked to share over and over again. As a PIT count volunteer, you are not able to provide services, so do not ask the person for more details than you need to complete your task at hand.</a:t>
            </a:r>
          </a:p>
          <a:p>
            <a:pPr marL="698830" lvl="1" indent="-232943">
              <a:buAutoNum type="arabicPeriod"/>
            </a:pPr>
            <a:r>
              <a:rPr lang="en-US" baseline="0" dirty="0"/>
              <a:t>Individual autonomy is key. We already talked about getting consent to ask people the PIT count survey questions, but even if they say they want to participate then are not willing to answer one or more questions during the interview, that is okay. Do not make them answer anything they are uncomfortable answering.</a:t>
            </a:r>
          </a:p>
          <a:p>
            <a:pPr marL="698830" lvl="1" indent="-232943">
              <a:buAutoNum type="arabicPeriod"/>
            </a:pPr>
            <a:r>
              <a:rPr lang="en-US" baseline="0" dirty="0"/>
              <a:t>Do not tell people you can get them services, resources, or housing. Do not promise that someone will follow up with them after the PIT count, unless you have verified that someone will follow up with them.”</a:t>
            </a:r>
          </a:p>
          <a:p>
            <a:pPr marL="232943" indent="-232943">
              <a:buAutoNum type="arabicPeriod"/>
            </a:pPr>
            <a:endParaRPr lang="en-US" baseline="0" dirty="0"/>
          </a:p>
          <a:p>
            <a:pPr marL="232943" indent="-232943">
              <a:buAutoNum type="arabicPeriod"/>
            </a:pPr>
            <a:endParaRPr lang="en-US" baseline="0" dirty="0"/>
          </a:p>
        </p:txBody>
      </p:sp>
      <p:sp>
        <p:nvSpPr>
          <p:cNvPr id="4" name="Slide Number Placeholder 3"/>
          <p:cNvSpPr>
            <a:spLocks noGrp="1"/>
          </p:cNvSpPr>
          <p:nvPr>
            <p:ph type="sldNum" sz="quarter" idx="10"/>
          </p:nvPr>
        </p:nvSpPr>
        <p:spPr/>
        <p:txBody>
          <a:bodyPr/>
          <a:lstStyle/>
          <a:p>
            <a:fld id="{9BB6F4AE-9FD2-408F-8EB3-7426F3D5A079}" type="slidenum">
              <a:rPr lang="en-US" smtClean="0"/>
              <a:t>22</a:t>
            </a:fld>
            <a:endParaRPr lang="en-US" dirty="0"/>
          </a:p>
        </p:txBody>
      </p:sp>
    </p:spTree>
    <p:extLst>
      <p:ext uri="{BB962C8B-B14F-4D97-AF65-F5344CB8AC3E}">
        <p14:creationId xmlns:p14="http://schemas.microsoft.com/office/powerpoint/2010/main" val="1464611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Webdings" panose="05030102010509060703" pitchFamily="18" charset="2"/>
              <a:buChar char="i"/>
            </a:pPr>
            <a:r>
              <a:rPr lang="en-US" dirty="0">
                <a:sym typeface="Webdings" panose="05030102010509060703" pitchFamily="18" charset="2"/>
              </a:rPr>
              <a:t>If your CoC completes your volunteer training </a:t>
            </a:r>
            <a:r>
              <a:rPr lang="en-US" i="1" dirty="0">
                <a:sym typeface="Webdings" panose="05030102010509060703" pitchFamily="18" charset="2"/>
              </a:rPr>
              <a:t>before the night designated for your PIT count</a:t>
            </a:r>
            <a:r>
              <a:rPr lang="en-US" dirty="0">
                <a:sym typeface="Webdings" panose="05030102010509060703" pitchFamily="18" charset="2"/>
              </a:rPr>
              <a:t>, use this slide to go over what you want volunteers to bring with them on the night of the count. If you conduct your training </a:t>
            </a:r>
            <a:r>
              <a:rPr lang="en-US" i="1" dirty="0">
                <a:sym typeface="Webdings" panose="05030102010509060703" pitchFamily="18" charset="2"/>
              </a:rPr>
              <a:t>on the night designated for your PIT count</a:t>
            </a:r>
            <a:r>
              <a:rPr lang="en-US" dirty="0">
                <a:sym typeface="Webdings" panose="05030102010509060703" pitchFamily="18" charset="2"/>
              </a:rPr>
              <a:t>, communicate these points to volunteers before they arrive to ensure they dress appropriately and come prepared. This slide includes a handful of best practices that might or might not be applicable to your CoC’s geography and climate. </a:t>
            </a:r>
            <a:r>
              <a:rPr lang="en-US" dirty="0"/>
              <a:t>All of these</a:t>
            </a:r>
            <a:r>
              <a:rPr lang="en-US" baseline="0" dirty="0"/>
              <a:t> tips should be edited to remain relevant to your CoC. Regardless of your CoC’s climate, remind volunteers to check the weather before they come and dress appropriately for temperature, wind and wind chill, and precipitation.</a:t>
            </a:r>
          </a:p>
          <a:p>
            <a:pPr marL="174708" indent="-174708">
              <a:buFont typeface="Webdings" panose="05030102010509060703" pitchFamily="18" charset="2"/>
              <a:buChar char="i"/>
            </a:pPr>
            <a:r>
              <a:rPr lang="en-US" baseline="0" dirty="0"/>
              <a:t>If you are using a mobile app for your PIT count, be sure to ask people to bring appropriate equipment (e.g., their own phones, a mobile charger, etc.) or provide them with appropriate equipment (e.g., tablets/smart phones, backup chargers, etc.). Keep in mind that cold temperatures may impact the functionality of mobile devices, and that people may require something like a stylus to complete anything on a touch screen to prioritize keeping their hands and fingers warm enough during an outdoor count in a colder climate.</a:t>
            </a:r>
          </a:p>
          <a:p>
            <a:pPr marL="174708" indent="-174708">
              <a:buFont typeface="Webdings" panose="05030102010509060703" pitchFamily="18" charset="2"/>
              <a:buChar char="i"/>
            </a:pPr>
            <a:r>
              <a:rPr lang="en-US" baseline="0" dirty="0"/>
              <a:t>If the font starts to get too small, consider breaking this part into multiple slides.</a:t>
            </a:r>
          </a:p>
          <a:p>
            <a:endParaRPr lang="en-US" dirty="0"/>
          </a:p>
        </p:txBody>
      </p:sp>
      <p:sp>
        <p:nvSpPr>
          <p:cNvPr id="4" name="Slide Number Placeholder 3"/>
          <p:cNvSpPr>
            <a:spLocks noGrp="1"/>
          </p:cNvSpPr>
          <p:nvPr>
            <p:ph type="sldNum" sz="quarter" idx="10"/>
          </p:nvPr>
        </p:nvSpPr>
        <p:spPr/>
        <p:txBody>
          <a:bodyPr/>
          <a:lstStyle/>
          <a:p>
            <a:fld id="{9BB6F4AE-9FD2-408F-8EB3-7426F3D5A079}" type="slidenum">
              <a:rPr lang="en-US" smtClean="0"/>
              <a:t>23</a:t>
            </a:fld>
            <a:endParaRPr lang="en-US" dirty="0"/>
          </a:p>
        </p:txBody>
      </p:sp>
    </p:spTree>
    <p:extLst>
      <p:ext uri="{BB962C8B-B14F-4D97-AF65-F5344CB8AC3E}">
        <p14:creationId xmlns:p14="http://schemas.microsoft.com/office/powerpoint/2010/main" val="28202042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97" name="Google Shape;497;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Arial"/>
              <a:buNone/>
            </a:pPr>
            <a:fld id="{00000000-1234-1234-1234-123412341234}" type="slidenum">
              <a:rPr lang="en-US"/>
              <a:t>24</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“During the PIT count, we are tasked with counting everyone in our community who is experiencing homelessness. We want to understand the total number of homeless people and some demographic and other information about them. Because all of this information is collected on a single night, it doesn’t tell us everything about everyone who ever experiences homelessness in our region, but it does give us a small picture of this part of our community, and it offers a means of comparing what we learn on this single night year after year. Some of the data we collect is required by the U.S. Department of Housing and Urban Development, or HUD, and some of it is information that we as a community want to know to help us understand how well we’re serving people and plan how best to use our resources. The required information is ultimately reported to HUD by every community nationwide, so the surveys we ask you to complete with folks (which we’ll go over in a little bit) are linked directly to the data we have to report and to the information we need to help us plan our programs locally.” </a:t>
            </a:r>
          </a:p>
          <a:p>
            <a:endParaRPr lang="en-US" dirty="0"/>
          </a:p>
        </p:txBody>
      </p:sp>
      <p:sp>
        <p:nvSpPr>
          <p:cNvPr id="4" name="Slide Number Placeholder 3"/>
          <p:cNvSpPr>
            <a:spLocks noGrp="1"/>
          </p:cNvSpPr>
          <p:nvPr>
            <p:ph type="sldNum" sz="quarter" idx="5"/>
          </p:nvPr>
        </p:nvSpPr>
        <p:spPr/>
        <p:txBody>
          <a:bodyPr/>
          <a:lstStyle/>
          <a:p>
            <a:fld id="{7ACA6E39-F080-4CCB-B9E6-417A941AAC81}" type="slidenum">
              <a:rPr lang="en-US" smtClean="0"/>
              <a:t>3</a:t>
            </a:fld>
            <a:endParaRPr lang="en-US"/>
          </a:p>
        </p:txBody>
      </p:sp>
    </p:spTree>
    <p:extLst>
      <p:ext uri="{BB962C8B-B14F-4D97-AF65-F5344CB8AC3E}">
        <p14:creationId xmlns:p14="http://schemas.microsoft.com/office/powerpoint/2010/main" val="2876169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The PIT count includes a literal count of people who are experiencing homelessness. There is a specific formal definition of homelessness set by HUD, and, for the purpose of the PIT count, it includes two main types of homelessness: unsheltered and sheltered. Unsheltered people are individuals or families whose primary nighttime residence is a public place not meant for human habitation. We’ll give you a few examples of these on the next slide. Sheltered people are individuals or families residing in a place that is dedicated to serving people who would otherwise be unsheltered.” </a:t>
            </a:r>
          </a:p>
          <a:p>
            <a:endParaRPr lang="en-US" dirty="0"/>
          </a:p>
        </p:txBody>
      </p:sp>
      <p:sp>
        <p:nvSpPr>
          <p:cNvPr id="4" name="Slide Number Placeholder 3"/>
          <p:cNvSpPr>
            <a:spLocks noGrp="1"/>
          </p:cNvSpPr>
          <p:nvPr>
            <p:ph type="sldNum" sz="quarter" idx="5"/>
          </p:nvPr>
        </p:nvSpPr>
        <p:spPr/>
        <p:txBody>
          <a:bodyPr/>
          <a:lstStyle/>
          <a:p>
            <a:fld id="{7ACA6E39-F080-4CCB-B9E6-417A941AAC81}" type="slidenum">
              <a:rPr lang="en-US" smtClean="0"/>
              <a:t>4</a:t>
            </a:fld>
            <a:endParaRPr lang="en-US"/>
          </a:p>
        </p:txBody>
      </p:sp>
    </p:spTree>
    <p:extLst>
      <p:ext uri="{BB962C8B-B14F-4D97-AF65-F5344CB8AC3E}">
        <p14:creationId xmlns:p14="http://schemas.microsoft.com/office/powerpoint/2010/main" val="1322035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Webdings" panose="05030102010509060703" pitchFamily="18" charset="2"/>
              <a:buChar char="i"/>
            </a:pPr>
            <a:r>
              <a:rPr lang="en-US" dirty="0"/>
              <a:t>You might consider asking people if they can think of other examples and addressing whether those locations would be considered sheltered, unsheltered, or neither. </a:t>
            </a:r>
          </a:p>
          <a:p>
            <a:pPr marL="174708" indent="-174708">
              <a:buFont typeface="Webdings" panose="05030102010509060703" pitchFamily="18" charset="2"/>
              <a:buChar char="i"/>
            </a:pPr>
            <a:r>
              <a:rPr lang="en-US" dirty="0"/>
              <a:t>It is also important to ensure that people understand that individuals or families who are staying with friends or family or couch surfing do not meet HUD’s definition of homeless. </a:t>
            </a:r>
            <a:r>
              <a:rPr lang="en-US" b="1" dirty="0"/>
              <a:t>Unless your CoC asks volunteers to survey people who are unstably housed but not homeless for local planning purposes, volunteers should be clearly instructed to verify literal homeless status at the start of any data collection</a:t>
            </a:r>
            <a:endParaRPr lang="en-US" dirty="0"/>
          </a:p>
        </p:txBody>
      </p:sp>
      <p:sp>
        <p:nvSpPr>
          <p:cNvPr id="4" name="Slide Number Placeholder 3"/>
          <p:cNvSpPr>
            <a:spLocks noGrp="1"/>
          </p:cNvSpPr>
          <p:nvPr>
            <p:ph type="sldNum" sz="quarter" idx="5"/>
          </p:nvPr>
        </p:nvSpPr>
        <p:spPr/>
        <p:txBody>
          <a:bodyPr/>
          <a:lstStyle/>
          <a:p>
            <a:fld id="{7ACA6E39-F080-4CCB-B9E6-417A941AAC81}" type="slidenum">
              <a:rPr lang="en-US" smtClean="0"/>
              <a:t>5</a:t>
            </a:fld>
            <a:endParaRPr lang="en-US"/>
          </a:p>
        </p:txBody>
      </p:sp>
    </p:spTree>
    <p:extLst>
      <p:ext uri="{BB962C8B-B14F-4D97-AF65-F5344CB8AC3E}">
        <p14:creationId xmlns:p14="http://schemas.microsoft.com/office/powerpoint/2010/main" val="2048561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CA6E39-F080-4CCB-B9E6-417A941AAC81}" type="slidenum">
              <a:rPr lang="en-US" smtClean="0"/>
              <a:t>6</a:t>
            </a:fld>
            <a:endParaRPr lang="en-US"/>
          </a:p>
        </p:txBody>
      </p:sp>
    </p:spTree>
    <p:extLst>
      <p:ext uri="{BB962C8B-B14F-4D97-AF65-F5344CB8AC3E}">
        <p14:creationId xmlns:p14="http://schemas.microsoft.com/office/powerpoint/2010/main" val="2685360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Webdings" panose="05030102010509060703" pitchFamily="18" charset="2"/>
              <a:buChar char="("/>
              <a:defRPr/>
            </a:pPr>
            <a:r>
              <a:rPr lang="en-US" dirty="0">
                <a:sym typeface="Webdings" panose="05030102010509060703" pitchFamily="18" charset="2"/>
              </a:rPr>
              <a:t>Many people wonder why we conduct the PIT count at night. In short, it’s because our data quality won’t be as good if we do it, for instance, in the afternoon or evening and ask about where people will sleep that night. There are a few reasons for this: </a:t>
            </a:r>
          </a:p>
          <a:p>
            <a:pPr marL="640594" lvl="1" indent="-174708" defTabSz="931774">
              <a:buFont typeface="Webdings" panose="05030102010509060703" pitchFamily="18" charset="2"/>
              <a:buChar char="("/>
              <a:defRPr/>
            </a:pPr>
            <a:r>
              <a:rPr lang="en-US" dirty="0">
                <a:sym typeface="Webdings" panose="05030102010509060703" pitchFamily="18" charset="2"/>
              </a:rPr>
              <a:t>First, </a:t>
            </a:r>
            <a:r>
              <a:rPr lang="en-US" dirty="0"/>
              <a:t>there may be people who will sleep in unsheltered locations who are not yet out for the night. Perhaps they work during the day or spend daylight hours elsewhere for another reason. </a:t>
            </a:r>
          </a:p>
          <a:p>
            <a:pPr marL="640594" lvl="1" indent="-174708" defTabSz="931774">
              <a:buFont typeface="Webdings" panose="05030102010509060703" pitchFamily="18" charset="2"/>
              <a:buChar char="("/>
              <a:defRPr/>
            </a:pPr>
            <a:r>
              <a:rPr lang="en-US" dirty="0"/>
              <a:t>Second, we do not want to ask people where they </a:t>
            </a:r>
            <a:r>
              <a:rPr lang="en-US" i="1" dirty="0"/>
              <a:t>plan</a:t>
            </a:r>
            <a:r>
              <a:rPr lang="en-US" dirty="0"/>
              <a:t> to sleep at a future time, even if that time is only a few hours away. Plans can change, and we want to make sure we’re getting the most accurate information possible.</a:t>
            </a:r>
          </a:p>
          <a:p>
            <a:pPr marL="640594" lvl="1" indent="-174708" defTabSz="931774">
              <a:buFont typeface="Webdings" panose="05030102010509060703" pitchFamily="18" charset="2"/>
              <a:buChar char="("/>
              <a:defRPr/>
            </a:pPr>
            <a:r>
              <a:rPr lang="en-US" dirty="0"/>
              <a:t>Finally, many people who meet HUD’s definition of experiencing homelessness may not “look” the way many people assume those experiencing homelessness must look. So, during daylight hours, when it would be impossible to survey every single person who’s out and about, we might overlook them. At night, it is more reasonable to interview everyone who is out, regardless of whether they “look” homeless or not.</a:t>
            </a:r>
            <a:r>
              <a:rPr lang="en-US" baseline="0" dirty="0"/>
              <a:t> We’ll talk more about what we mean by this part later on in the training.”</a:t>
            </a:r>
            <a:endParaRPr lang="en-US" dirty="0"/>
          </a:p>
          <a:p>
            <a:endParaRPr lang="en-US" dirty="0"/>
          </a:p>
        </p:txBody>
      </p:sp>
      <p:sp>
        <p:nvSpPr>
          <p:cNvPr id="4" name="Slide Number Placeholder 3"/>
          <p:cNvSpPr>
            <a:spLocks noGrp="1"/>
          </p:cNvSpPr>
          <p:nvPr>
            <p:ph type="sldNum" sz="quarter" idx="5"/>
          </p:nvPr>
        </p:nvSpPr>
        <p:spPr/>
        <p:txBody>
          <a:bodyPr/>
          <a:lstStyle/>
          <a:p>
            <a:fld id="{7ACA6E39-F080-4CCB-B9E6-417A941AAC81}" type="slidenum">
              <a:rPr lang="en-US" smtClean="0"/>
              <a:t>7</a:t>
            </a:fld>
            <a:endParaRPr lang="en-US"/>
          </a:p>
        </p:txBody>
      </p:sp>
    </p:spTree>
    <p:extLst>
      <p:ext uri="{BB962C8B-B14F-4D97-AF65-F5344CB8AC3E}">
        <p14:creationId xmlns:p14="http://schemas.microsoft.com/office/powerpoint/2010/main" val="2750288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Webdings" panose="05030102010509060703" pitchFamily="18" charset="2"/>
              <a:buChar char="("/>
              <a:defRPr/>
            </a:pPr>
            <a:r>
              <a:rPr lang="en-US" dirty="0">
                <a:sym typeface="Webdings" panose="05030102010509060703" pitchFamily="18" charset="2"/>
              </a:rPr>
              <a:t>This slide is intended to clarify that the PIT count is not just a counting effort, but is rather one that relies on surveys and interviews with people experiencing homelessness. </a:t>
            </a:r>
            <a:endParaRPr lang="en-US" dirty="0"/>
          </a:p>
        </p:txBody>
      </p:sp>
      <p:sp>
        <p:nvSpPr>
          <p:cNvPr id="4" name="Slide Number Placeholder 3"/>
          <p:cNvSpPr>
            <a:spLocks noGrp="1"/>
          </p:cNvSpPr>
          <p:nvPr>
            <p:ph type="sldNum" sz="quarter" idx="5"/>
          </p:nvPr>
        </p:nvSpPr>
        <p:spPr/>
        <p:txBody>
          <a:bodyPr/>
          <a:lstStyle/>
          <a:p>
            <a:fld id="{7ACA6E39-F080-4CCB-B9E6-417A941AAC81}" type="slidenum">
              <a:rPr lang="en-US" smtClean="0"/>
              <a:t>8</a:t>
            </a:fld>
            <a:endParaRPr lang="en-US"/>
          </a:p>
        </p:txBody>
      </p:sp>
    </p:spTree>
    <p:extLst>
      <p:ext uri="{BB962C8B-B14F-4D97-AF65-F5344CB8AC3E}">
        <p14:creationId xmlns:p14="http://schemas.microsoft.com/office/powerpoint/2010/main" val="216819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https://www.hud.gov/sites/dfiles/CPD/documents/PIT_Count_COVID19_Safety_Considerations.pdf</a:t>
            </a:r>
          </a:p>
          <a:p>
            <a:pPr marL="0" lvl="0" indent="0" algn="l" rtl="0">
              <a:spcBef>
                <a:spcPts val="0"/>
              </a:spcBef>
              <a:spcAft>
                <a:spcPts val="0"/>
              </a:spcAft>
              <a:buNone/>
            </a:pPr>
            <a:endParaRPr dirty="0"/>
          </a:p>
        </p:txBody>
      </p:sp>
      <p:sp>
        <p:nvSpPr>
          <p:cNvPr id="364" name="Google Shape;364;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9227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4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2"/>
              </a:buClr>
              <a:buSzPts val="6000"/>
              <a:buFont typeface="Avenir"/>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4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C8D94"/>
              </a:buClr>
              <a:buSzPts val="1200"/>
              <a:buFont typeface="Calibri"/>
              <a:buNone/>
              <a:defRPr sz="1200" b="0" i="0" u="none" strike="noStrike" cap="none">
                <a:solidFill>
                  <a:srgbClr val="8C8D94"/>
                </a:solidFill>
                <a:latin typeface="Calibri"/>
                <a:ea typeface="Calibri"/>
                <a:cs typeface="Calibri"/>
                <a:sym typeface="Calibri"/>
              </a:defRPr>
            </a:lvl1pPr>
            <a:lvl2pPr marL="0" marR="0" lvl="1" indent="0" algn="r">
              <a:lnSpc>
                <a:spcPct val="100000"/>
              </a:lnSpc>
              <a:spcBef>
                <a:spcPts val="0"/>
              </a:spcBef>
              <a:spcAft>
                <a:spcPts val="0"/>
              </a:spcAft>
              <a:buClr>
                <a:srgbClr val="8C8D94"/>
              </a:buClr>
              <a:buSzPts val="1200"/>
              <a:buFont typeface="Calibri"/>
              <a:buNone/>
              <a:defRPr sz="1200" b="0" i="0" u="none" strike="noStrike" cap="none">
                <a:solidFill>
                  <a:srgbClr val="8C8D94"/>
                </a:solidFill>
                <a:latin typeface="Calibri"/>
                <a:ea typeface="Calibri"/>
                <a:cs typeface="Calibri"/>
                <a:sym typeface="Calibri"/>
              </a:defRPr>
            </a:lvl2pPr>
            <a:lvl3pPr marL="0" marR="0" lvl="2" indent="0" algn="r">
              <a:lnSpc>
                <a:spcPct val="100000"/>
              </a:lnSpc>
              <a:spcBef>
                <a:spcPts val="0"/>
              </a:spcBef>
              <a:spcAft>
                <a:spcPts val="0"/>
              </a:spcAft>
              <a:buClr>
                <a:srgbClr val="8C8D94"/>
              </a:buClr>
              <a:buSzPts val="1200"/>
              <a:buFont typeface="Calibri"/>
              <a:buNone/>
              <a:defRPr sz="1200" b="0" i="0" u="none" strike="noStrike" cap="none">
                <a:solidFill>
                  <a:srgbClr val="8C8D94"/>
                </a:solidFill>
                <a:latin typeface="Calibri"/>
                <a:ea typeface="Calibri"/>
                <a:cs typeface="Calibri"/>
                <a:sym typeface="Calibri"/>
              </a:defRPr>
            </a:lvl3pPr>
            <a:lvl4pPr marL="0" marR="0" lvl="3" indent="0" algn="r">
              <a:lnSpc>
                <a:spcPct val="100000"/>
              </a:lnSpc>
              <a:spcBef>
                <a:spcPts val="0"/>
              </a:spcBef>
              <a:spcAft>
                <a:spcPts val="0"/>
              </a:spcAft>
              <a:buClr>
                <a:srgbClr val="8C8D94"/>
              </a:buClr>
              <a:buSzPts val="1200"/>
              <a:buFont typeface="Calibri"/>
              <a:buNone/>
              <a:defRPr sz="1200" b="0" i="0" u="none" strike="noStrike" cap="none">
                <a:solidFill>
                  <a:srgbClr val="8C8D94"/>
                </a:solidFill>
                <a:latin typeface="Calibri"/>
                <a:ea typeface="Calibri"/>
                <a:cs typeface="Calibri"/>
                <a:sym typeface="Calibri"/>
              </a:defRPr>
            </a:lvl4pPr>
            <a:lvl5pPr marL="0" marR="0" lvl="4" indent="0" algn="r">
              <a:lnSpc>
                <a:spcPct val="100000"/>
              </a:lnSpc>
              <a:spcBef>
                <a:spcPts val="0"/>
              </a:spcBef>
              <a:spcAft>
                <a:spcPts val="0"/>
              </a:spcAft>
              <a:buClr>
                <a:srgbClr val="8C8D94"/>
              </a:buClr>
              <a:buSzPts val="1200"/>
              <a:buFont typeface="Calibri"/>
              <a:buNone/>
              <a:defRPr sz="1200" b="0" i="0" u="none" strike="noStrike" cap="none">
                <a:solidFill>
                  <a:srgbClr val="8C8D94"/>
                </a:solidFill>
                <a:latin typeface="Calibri"/>
                <a:ea typeface="Calibri"/>
                <a:cs typeface="Calibri"/>
                <a:sym typeface="Calibri"/>
              </a:defRPr>
            </a:lvl5pPr>
            <a:lvl6pPr marL="0" marR="0" lvl="5" indent="0" algn="r">
              <a:lnSpc>
                <a:spcPct val="100000"/>
              </a:lnSpc>
              <a:spcBef>
                <a:spcPts val="0"/>
              </a:spcBef>
              <a:spcAft>
                <a:spcPts val="0"/>
              </a:spcAft>
              <a:buClr>
                <a:srgbClr val="8C8D94"/>
              </a:buClr>
              <a:buSzPts val="1200"/>
              <a:buFont typeface="Calibri"/>
              <a:buNone/>
              <a:defRPr sz="1200" b="0" i="0" u="none" strike="noStrike" cap="none">
                <a:solidFill>
                  <a:srgbClr val="8C8D94"/>
                </a:solidFill>
                <a:latin typeface="Calibri"/>
                <a:ea typeface="Calibri"/>
                <a:cs typeface="Calibri"/>
                <a:sym typeface="Calibri"/>
              </a:defRPr>
            </a:lvl6pPr>
            <a:lvl7pPr marL="0" marR="0" lvl="6" indent="0" algn="r">
              <a:lnSpc>
                <a:spcPct val="100000"/>
              </a:lnSpc>
              <a:spcBef>
                <a:spcPts val="0"/>
              </a:spcBef>
              <a:spcAft>
                <a:spcPts val="0"/>
              </a:spcAft>
              <a:buClr>
                <a:srgbClr val="8C8D94"/>
              </a:buClr>
              <a:buSzPts val="1200"/>
              <a:buFont typeface="Calibri"/>
              <a:buNone/>
              <a:defRPr sz="1200" b="0" i="0" u="none" strike="noStrike" cap="none">
                <a:solidFill>
                  <a:srgbClr val="8C8D94"/>
                </a:solidFill>
                <a:latin typeface="Calibri"/>
                <a:ea typeface="Calibri"/>
                <a:cs typeface="Calibri"/>
                <a:sym typeface="Calibri"/>
              </a:defRPr>
            </a:lvl7pPr>
            <a:lvl8pPr marL="0" marR="0" lvl="7" indent="0" algn="r">
              <a:lnSpc>
                <a:spcPct val="100000"/>
              </a:lnSpc>
              <a:spcBef>
                <a:spcPts val="0"/>
              </a:spcBef>
              <a:spcAft>
                <a:spcPts val="0"/>
              </a:spcAft>
              <a:buClr>
                <a:srgbClr val="8C8D94"/>
              </a:buClr>
              <a:buSzPts val="1200"/>
              <a:buFont typeface="Calibri"/>
              <a:buNone/>
              <a:defRPr sz="1200" b="0" i="0" u="none" strike="noStrike" cap="none">
                <a:solidFill>
                  <a:srgbClr val="8C8D94"/>
                </a:solidFill>
                <a:latin typeface="Calibri"/>
                <a:ea typeface="Calibri"/>
                <a:cs typeface="Calibri"/>
                <a:sym typeface="Calibri"/>
              </a:defRPr>
            </a:lvl8pPr>
            <a:lvl9pPr marL="0" marR="0" lvl="8" indent="0" algn="r">
              <a:lnSpc>
                <a:spcPct val="100000"/>
              </a:lnSpc>
              <a:spcBef>
                <a:spcPts val="0"/>
              </a:spcBef>
              <a:spcAft>
                <a:spcPts val="0"/>
              </a:spcAft>
              <a:buClr>
                <a:srgbClr val="8C8D94"/>
              </a:buClr>
              <a:buSzPts val="1200"/>
              <a:buFont typeface="Calibri"/>
              <a:buNone/>
              <a:defRPr sz="1200" b="0" i="0" u="none" strike="noStrike" cap="none">
                <a:solidFill>
                  <a:srgbClr val="8C8D9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5"/>
        <p:cNvGrpSpPr/>
        <p:nvPr/>
      </p:nvGrpSpPr>
      <p:grpSpPr>
        <a:xfrm>
          <a:off x="0" y="0"/>
          <a:ext cx="0" cy="0"/>
          <a:chOff x="0" y="0"/>
          <a:chExt cx="0" cy="0"/>
        </a:xfrm>
      </p:grpSpPr>
      <p:sp>
        <p:nvSpPr>
          <p:cNvPr id="96" name="Google Shape;96;p5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5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13638-EFE2-4556-A4CD-6E3AC8B44A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2F07F2-04C8-4632-B3C4-E8F6E1EA92C7}"/>
              </a:ext>
            </a:extLst>
          </p:cNvPr>
          <p:cNvSpPr>
            <a:spLocks noGrp="1"/>
          </p:cNvSpPr>
          <p:nvPr>
            <p:ph type="dt" sz="half" idx="10"/>
          </p:nvPr>
        </p:nvSpPr>
        <p:spPr/>
        <p:txBody>
          <a:bodyPr/>
          <a:lstStyle/>
          <a:p>
            <a:fld id="{034CE402-3395-46CC-A287-DB96995C2D9A}" type="datetimeFigureOut">
              <a:rPr lang="en-US" smtClean="0"/>
              <a:t>1/7/2022</a:t>
            </a:fld>
            <a:endParaRPr lang="en-US"/>
          </a:p>
        </p:txBody>
      </p:sp>
      <p:sp>
        <p:nvSpPr>
          <p:cNvPr id="4" name="Footer Placeholder 3">
            <a:extLst>
              <a:ext uri="{FF2B5EF4-FFF2-40B4-BE49-F238E27FC236}">
                <a16:creationId xmlns:a16="http://schemas.microsoft.com/office/drawing/2014/main" id="{488135BF-8128-4656-A04D-28724FC6FC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D4FD45-92C5-4487-ABFD-71578FC71C28}"/>
              </a:ext>
            </a:extLst>
          </p:cNvPr>
          <p:cNvSpPr>
            <a:spLocks noGrp="1"/>
          </p:cNvSpPr>
          <p:nvPr>
            <p:ph type="sldNum" sz="quarter" idx="12"/>
          </p:nvPr>
        </p:nvSpPr>
        <p:spPr/>
        <p:txBody>
          <a:bodyPr/>
          <a:lstStyle/>
          <a:p>
            <a:fld id="{438DD16F-9F4A-4A95-9D95-E10FFF48D797}" type="slidenum">
              <a:rPr lang="en-US" smtClean="0"/>
              <a:t>‹#›</a:t>
            </a:fld>
            <a:endParaRPr lang="en-US"/>
          </a:p>
        </p:txBody>
      </p:sp>
    </p:spTree>
    <p:extLst>
      <p:ext uri="{BB962C8B-B14F-4D97-AF65-F5344CB8AC3E}">
        <p14:creationId xmlns:p14="http://schemas.microsoft.com/office/powerpoint/2010/main" val="2648544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0" name="Google Shape;30;p47"/>
          <p:cNvSpPr/>
          <p:nvPr/>
        </p:nvSpPr>
        <p:spPr>
          <a:xfrm>
            <a:off x="8565212" y="61647"/>
            <a:ext cx="1061285" cy="387787"/>
          </a:xfrm>
          <a:prstGeom prst="triangle">
            <a:avLst>
              <a:gd name="adj" fmla="val 32425"/>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vo"/>
              <a:ea typeface="Arvo"/>
              <a:cs typeface="Arvo"/>
              <a:sym typeface="Arvo"/>
            </a:endParaRPr>
          </a:p>
        </p:txBody>
      </p:sp>
      <p:sp>
        <p:nvSpPr>
          <p:cNvPr id="31" name="Google Shape;31;p47"/>
          <p:cNvSpPr/>
          <p:nvPr/>
        </p:nvSpPr>
        <p:spPr>
          <a:xfrm rot="10800000" flipH="1">
            <a:off x="10" y="-127000"/>
            <a:ext cx="7396943" cy="1981193"/>
          </a:xfrm>
          <a:prstGeom prst="rect">
            <a:avLst/>
          </a:prstGeom>
          <a:solidFill>
            <a:srgbClr val="5FA69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vo"/>
              <a:ea typeface="Arvo"/>
              <a:cs typeface="Arvo"/>
              <a:sym typeface="Arvo"/>
            </a:endParaRPr>
          </a:p>
        </p:txBody>
      </p:sp>
      <p:sp>
        <p:nvSpPr>
          <p:cNvPr id="32" name="Google Shape;32;p47"/>
          <p:cNvSpPr/>
          <p:nvPr/>
        </p:nvSpPr>
        <p:spPr>
          <a:xfrm rot="10800000" flipH="1">
            <a:off x="7389473" y="-126993"/>
            <a:ext cx="1806660" cy="1981193"/>
          </a:xfrm>
          <a:prstGeom prst="rtTriangle">
            <a:avLst/>
          </a:prstGeom>
          <a:solidFill>
            <a:srgbClr val="5FA69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vo"/>
              <a:ea typeface="Arvo"/>
              <a:cs typeface="Arvo"/>
              <a:sym typeface="Arvo"/>
            </a:endParaRPr>
          </a:p>
        </p:txBody>
      </p:sp>
      <p:sp>
        <p:nvSpPr>
          <p:cNvPr id="33" name="Google Shape;33;p47"/>
          <p:cNvSpPr/>
          <p:nvPr/>
        </p:nvSpPr>
        <p:spPr>
          <a:xfrm rot="10800000" flipH="1">
            <a:off x="0" y="441646"/>
            <a:ext cx="8580530" cy="1151933"/>
          </a:xfrm>
          <a:prstGeom prst="rect">
            <a:avLst/>
          </a:prstGeom>
          <a:solidFill>
            <a:srgbClr val="082C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vo"/>
              <a:ea typeface="Arvo"/>
              <a:cs typeface="Arvo"/>
              <a:sym typeface="Arvo"/>
            </a:endParaRPr>
          </a:p>
        </p:txBody>
      </p:sp>
      <p:sp>
        <p:nvSpPr>
          <p:cNvPr id="34" name="Google Shape;34;p47"/>
          <p:cNvSpPr/>
          <p:nvPr/>
        </p:nvSpPr>
        <p:spPr>
          <a:xfrm rot="10800000" flipH="1">
            <a:off x="8576147" y="441647"/>
            <a:ext cx="1050454" cy="1151933"/>
          </a:xfrm>
          <a:prstGeom prst="rtTriangle">
            <a:avLst/>
          </a:prstGeom>
          <a:solidFill>
            <a:srgbClr val="082C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vo"/>
              <a:ea typeface="Arvo"/>
              <a:cs typeface="Arvo"/>
              <a:sym typeface="Arvo"/>
            </a:endParaRPr>
          </a:p>
        </p:txBody>
      </p:sp>
      <p:sp>
        <p:nvSpPr>
          <p:cNvPr id="35" name="Google Shape;35;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venir"/>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ix Content">
  <p:cSld name="Six Content">
    <p:spTree>
      <p:nvGrpSpPr>
        <p:cNvPr id="1" name="Shape 36"/>
        <p:cNvGrpSpPr/>
        <p:nvPr/>
      </p:nvGrpSpPr>
      <p:grpSpPr>
        <a:xfrm>
          <a:off x="0" y="0"/>
          <a:ext cx="0" cy="0"/>
          <a:chOff x="0" y="0"/>
          <a:chExt cx="0" cy="0"/>
        </a:xfrm>
      </p:grpSpPr>
      <p:sp>
        <p:nvSpPr>
          <p:cNvPr id="37" name="Google Shape;37;p48"/>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rgbClr val="3F3F3F"/>
              </a:buClr>
              <a:buSzPts val="1600"/>
              <a:buFont typeface="Arial"/>
              <a:buNone/>
              <a:defRPr sz="1600" b="0" i="0" u="none" strike="noStrike" cap="none">
                <a:solidFill>
                  <a:srgbClr val="3F3F3F"/>
                </a:solidFill>
                <a:latin typeface="Arial"/>
                <a:ea typeface="Arial"/>
                <a:cs typeface="Arial"/>
                <a:sym typeface="Arial"/>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2pPr>
            <a:lvl3pPr marR="0" lvl="2"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3pPr>
            <a:lvl4pPr marR="0" lvl="3"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4pPr>
            <a:lvl5pPr marR="0" lvl="4"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8" name="Google Shape;38;p48"/>
          <p:cNvSpPr txBox="1">
            <a:spLocks noGrp="1"/>
          </p:cNvSpPr>
          <p:nvPr>
            <p:ph type="body" idx="1"/>
          </p:nvPr>
        </p:nvSpPr>
        <p:spPr>
          <a:xfrm>
            <a:off x="8530301" y="1690689"/>
            <a:ext cx="3148965" cy="19224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3F3F3F"/>
              </a:buClr>
              <a:buSzPts val="1600"/>
              <a:buNone/>
              <a:defRPr/>
            </a:lvl1pPr>
            <a:lvl2pPr marL="914400" lvl="1" indent="-228600" algn="l">
              <a:lnSpc>
                <a:spcPct val="90000"/>
              </a:lnSpc>
              <a:spcBef>
                <a:spcPts val="500"/>
              </a:spcBef>
              <a:spcAft>
                <a:spcPts val="0"/>
              </a:spcAft>
              <a:buClr>
                <a:srgbClr val="3F3F3F"/>
              </a:buClr>
              <a:buSzPts val="1600"/>
              <a:buNone/>
              <a:defRPr/>
            </a:lvl2pPr>
            <a:lvl3pPr marL="1371600" lvl="2" indent="-228600" algn="l">
              <a:lnSpc>
                <a:spcPct val="90000"/>
              </a:lnSpc>
              <a:spcBef>
                <a:spcPts val="500"/>
              </a:spcBef>
              <a:spcAft>
                <a:spcPts val="0"/>
              </a:spcAft>
              <a:buClr>
                <a:srgbClr val="3F3F3F"/>
              </a:buClr>
              <a:buSzPts val="1600"/>
              <a:buNone/>
              <a:defRPr/>
            </a:lvl3pPr>
            <a:lvl4pPr marL="1828800" lvl="3" indent="-228600" algn="l">
              <a:lnSpc>
                <a:spcPct val="90000"/>
              </a:lnSpc>
              <a:spcBef>
                <a:spcPts val="500"/>
              </a:spcBef>
              <a:spcAft>
                <a:spcPts val="0"/>
              </a:spcAft>
              <a:buClr>
                <a:srgbClr val="3F3F3F"/>
              </a:buClr>
              <a:buSzPts val="1600"/>
              <a:buNone/>
              <a:defRPr/>
            </a:lvl4pPr>
            <a:lvl5pPr marL="2286000" lvl="4" indent="-228600" algn="l">
              <a:lnSpc>
                <a:spcPct val="90000"/>
              </a:lnSpc>
              <a:spcBef>
                <a:spcPts val="500"/>
              </a:spcBef>
              <a:spcAft>
                <a:spcPts val="0"/>
              </a:spcAft>
              <a:buClr>
                <a:srgbClr val="3F3F3F"/>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8"/>
          <p:cNvSpPr txBox="1">
            <a:spLocks noGrp="1"/>
          </p:cNvSpPr>
          <p:nvPr>
            <p:ph type="body" idx="3"/>
          </p:nvPr>
        </p:nvSpPr>
        <p:spPr>
          <a:xfrm>
            <a:off x="4888689" y="1702826"/>
            <a:ext cx="3148965" cy="19224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3F3F3F"/>
              </a:buClr>
              <a:buSzPts val="1600"/>
              <a:buNone/>
              <a:defRPr/>
            </a:lvl1pPr>
            <a:lvl2pPr marL="914400" lvl="1" indent="-228600" algn="l">
              <a:lnSpc>
                <a:spcPct val="90000"/>
              </a:lnSpc>
              <a:spcBef>
                <a:spcPts val="500"/>
              </a:spcBef>
              <a:spcAft>
                <a:spcPts val="0"/>
              </a:spcAft>
              <a:buClr>
                <a:srgbClr val="3F3F3F"/>
              </a:buClr>
              <a:buSzPts val="1600"/>
              <a:buNone/>
              <a:defRPr/>
            </a:lvl2pPr>
            <a:lvl3pPr marL="1371600" lvl="2" indent="-228600" algn="l">
              <a:lnSpc>
                <a:spcPct val="90000"/>
              </a:lnSpc>
              <a:spcBef>
                <a:spcPts val="500"/>
              </a:spcBef>
              <a:spcAft>
                <a:spcPts val="0"/>
              </a:spcAft>
              <a:buClr>
                <a:srgbClr val="3F3F3F"/>
              </a:buClr>
              <a:buSzPts val="1600"/>
              <a:buNone/>
              <a:defRPr/>
            </a:lvl3pPr>
            <a:lvl4pPr marL="1828800" lvl="3" indent="-228600" algn="l">
              <a:lnSpc>
                <a:spcPct val="90000"/>
              </a:lnSpc>
              <a:spcBef>
                <a:spcPts val="500"/>
              </a:spcBef>
              <a:spcAft>
                <a:spcPts val="0"/>
              </a:spcAft>
              <a:buClr>
                <a:srgbClr val="3F3F3F"/>
              </a:buClr>
              <a:buSzPts val="1600"/>
              <a:buNone/>
              <a:defRPr/>
            </a:lvl4pPr>
            <a:lvl5pPr marL="2286000" lvl="4" indent="-228600" algn="l">
              <a:lnSpc>
                <a:spcPct val="90000"/>
              </a:lnSpc>
              <a:spcBef>
                <a:spcPts val="500"/>
              </a:spcBef>
              <a:spcAft>
                <a:spcPts val="0"/>
              </a:spcAft>
              <a:buClr>
                <a:srgbClr val="3F3F3F"/>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200"/>
              <a:buFont typeface="Gill Sans"/>
              <a:buNone/>
              <a:defRPr>
                <a:solidFill>
                  <a:schemeClr val="lt1"/>
                </a:solidFill>
              </a:defRPr>
            </a:lvl1pPr>
            <a:lvl2pPr lvl="1" algn="l">
              <a:lnSpc>
                <a:spcPct val="100000"/>
              </a:lnSpc>
              <a:spcBef>
                <a:spcPts val="0"/>
              </a:spcBef>
              <a:spcAft>
                <a:spcPts val="0"/>
              </a:spcAft>
              <a:buClr>
                <a:schemeClr val="dk2"/>
              </a:buClr>
              <a:buSzPts val="1400"/>
              <a:buNone/>
              <a:defRPr/>
            </a:lvl2pPr>
            <a:lvl3pPr lvl="2" algn="l">
              <a:lnSpc>
                <a:spcPct val="100000"/>
              </a:lnSpc>
              <a:spcBef>
                <a:spcPts val="0"/>
              </a:spcBef>
              <a:spcAft>
                <a:spcPts val="0"/>
              </a:spcAft>
              <a:buClr>
                <a:schemeClr val="dk2"/>
              </a:buClr>
              <a:buSzPts val="1400"/>
              <a:buNone/>
              <a:defRPr/>
            </a:lvl3pPr>
            <a:lvl4pPr lvl="3" algn="l">
              <a:lnSpc>
                <a:spcPct val="100000"/>
              </a:lnSpc>
              <a:spcBef>
                <a:spcPts val="0"/>
              </a:spcBef>
              <a:spcAft>
                <a:spcPts val="0"/>
              </a:spcAft>
              <a:buClr>
                <a:schemeClr val="dk2"/>
              </a:buClr>
              <a:buSzPts val="1400"/>
              <a:buNone/>
              <a:defRPr/>
            </a:lvl4pPr>
            <a:lvl5pPr lvl="4" algn="l">
              <a:lnSpc>
                <a:spcPct val="100000"/>
              </a:lnSpc>
              <a:spcBef>
                <a:spcPts val="0"/>
              </a:spcBef>
              <a:spcAft>
                <a:spcPts val="0"/>
              </a:spcAft>
              <a:buClr>
                <a:schemeClr val="dk2"/>
              </a:buClr>
              <a:buSzPts val="1400"/>
              <a:buNone/>
              <a:defRPr/>
            </a:lvl5pPr>
            <a:lvl6pPr lvl="5" algn="l">
              <a:lnSpc>
                <a:spcPct val="100000"/>
              </a:lnSpc>
              <a:spcBef>
                <a:spcPts val="0"/>
              </a:spcBef>
              <a:spcAft>
                <a:spcPts val="0"/>
              </a:spcAft>
              <a:buClr>
                <a:schemeClr val="dk2"/>
              </a:buClr>
              <a:buSzPts val="1400"/>
              <a:buNone/>
              <a:defRPr/>
            </a:lvl6pPr>
            <a:lvl7pPr lvl="6" algn="l">
              <a:lnSpc>
                <a:spcPct val="100000"/>
              </a:lnSpc>
              <a:spcBef>
                <a:spcPts val="0"/>
              </a:spcBef>
              <a:spcAft>
                <a:spcPts val="0"/>
              </a:spcAft>
              <a:buClr>
                <a:schemeClr val="dk2"/>
              </a:buClr>
              <a:buSzPts val="1400"/>
              <a:buNone/>
              <a:defRPr/>
            </a:lvl7pPr>
            <a:lvl8pPr lvl="7" algn="l">
              <a:lnSpc>
                <a:spcPct val="100000"/>
              </a:lnSpc>
              <a:spcBef>
                <a:spcPts val="0"/>
              </a:spcBef>
              <a:spcAft>
                <a:spcPts val="0"/>
              </a:spcAft>
              <a:buClr>
                <a:schemeClr val="dk2"/>
              </a:buClr>
              <a:buSzPts val="1400"/>
              <a:buNone/>
              <a:defRPr/>
            </a:lvl8pPr>
            <a:lvl9pPr lvl="8" algn="l">
              <a:lnSpc>
                <a:spcPct val="100000"/>
              </a:lnSpc>
              <a:spcBef>
                <a:spcPts val="0"/>
              </a:spcBef>
              <a:spcAft>
                <a:spcPts val="0"/>
              </a:spcAft>
              <a:buClr>
                <a:schemeClr val="dk2"/>
              </a:buClr>
              <a:buSzPts val="1400"/>
              <a:buNone/>
              <a:defRPr/>
            </a:lvl9pPr>
          </a:lstStyle>
          <a:p>
            <a:endParaRPr/>
          </a:p>
        </p:txBody>
      </p:sp>
      <p:sp>
        <p:nvSpPr>
          <p:cNvPr id="41" name="Google Shape;41;p48"/>
          <p:cNvSpPr txBox="1">
            <a:spLocks noGrp="1"/>
          </p:cNvSpPr>
          <p:nvPr>
            <p:ph type="body" idx="4"/>
          </p:nvPr>
        </p:nvSpPr>
        <p:spPr>
          <a:xfrm>
            <a:off x="1337076" y="1702826"/>
            <a:ext cx="3148965" cy="19224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3F3F3F"/>
              </a:buClr>
              <a:buSzPts val="1600"/>
              <a:buNone/>
              <a:defRPr/>
            </a:lvl1pPr>
            <a:lvl2pPr marL="914400" lvl="1" indent="-228600" algn="l">
              <a:lnSpc>
                <a:spcPct val="90000"/>
              </a:lnSpc>
              <a:spcBef>
                <a:spcPts val="500"/>
              </a:spcBef>
              <a:spcAft>
                <a:spcPts val="0"/>
              </a:spcAft>
              <a:buClr>
                <a:srgbClr val="3F3F3F"/>
              </a:buClr>
              <a:buSzPts val="1600"/>
              <a:buNone/>
              <a:defRPr/>
            </a:lvl2pPr>
            <a:lvl3pPr marL="1371600" lvl="2" indent="-228600" algn="l">
              <a:lnSpc>
                <a:spcPct val="90000"/>
              </a:lnSpc>
              <a:spcBef>
                <a:spcPts val="500"/>
              </a:spcBef>
              <a:spcAft>
                <a:spcPts val="0"/>
              </a:spcAft>
              <a:buClr>
                <a:srgbClr val="3F3F3F"/>
              </a:buClr>
              <a:buSzPts val="1600"/>
              <a:buNone/>
              <a:defRPr/>
            </a:lvl3pPr>
            <a:lvl4pPr marL="1828800" lvl="3" indent="-228600" algn="l">
              <a:lnSpc>
                <a:spcPct val="90000"/>
              </a:lnSpc>
              <a:spcBef>
                <a:spcPts val="500"/>
              </a:spcBef>
              <a:spcAft>
                <a:spcPts val="0"/>
              </a:spcAft>
              <a:buClr>
                <a:srgbClr val="3F3F3F"/>
              </a:buClr>
              <a:buSzPts val="1600"/>
              <a:buNone/>
              <a:defRPr/>
            </a:lvl4pPr>
            <a:lvl5pPr marL="2286000" lvl="4" indent="-228600" algn="l">
              <a:lnSpc>
                <a:spcPct val="90000"/>
              </a:lnSpc>
              <a:spcBef>
                <a:spcPts val="500"/>
              </a:spcBef>
              <a:spcAft>
                <a:spcPts val="0"/>
              </a:spcAft>
              <a:buClr>
                <a:srgbClr val="3F3F3F"/>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48"/>
          <p:cNvSpPr txBox="1">
            <a:spLocks noGrp="1"/>
          </p:cNvSpPr>
          <p:nvPr>
            <p:ph type="dt" idx="10"/>
          </p:nvPr>
        </p:nvSpPr>
        <p:spPr>
          <a:xfrm>
            <a:off x="838200" y="617490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C8D94"/>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43" name="Google Shape;43;p48"/>
          <p:cNvSpPr txBox="1">
            <a:spLocks noGrp="1"/>
          </p:cNvSpPr>
          <p:nvPr>
            <p:ph type="ftr" idx="11"/>
          </p:nvPr>
        </p:nvSpPr>
        <p:spPr>
          <a:xfrm>
            <a:off x="4038600" y="617490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C8D94"/>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44" name="Google Shape;44;p48"/>
          <p:cNvSpPr txBox="1">
            <a:spLocks noGrp="1"/>
          </p:cNvSpPr>
          <p:nvPr>
            <p:ph type="body" idx="5"/>
          </p:nvPr>
        </p:nvSpPr>
        <p:spPr>
          <a:xfrm>
            <a:off x="8530301" y="3849456"/>
            <a:ext cx="3148965" cy="19224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3F3F3F"/>
              </a:buClr>
              <a:buSzPts val="1600"/>
              <a:buNone/>
              <a:defRPr/>
            </a:lvl1pPr>
            <a:lvl2pPr marL="914400" lvl="1" indent="-228600" algn="l">
              <a:lnSpc>
                <a:spcPct val="90000"/>
              </a:lnSpc>
              <a:spcBef>
                <a:spcPts val="500"/>
              </a:spcBef>
              <a:spcAft>
                <a:spcPts val="0"/>
              </a:spcAft>
              <a:buClr>
                <a:srgbClr val="3F3F3F"/>
              </a:buClr>
              <a:buSzPts val="1600"/>
              <a:buNone/>
              <a:defRPr/>
            </a:lvl2pPr>
            <a:lvl3pPr marL="1371600" lvl="2" indent="-228600" algn="l">
              <a:lnSpc>
                <a:spcPct val="90000"/>
              </a:lnSpc>
              <a:spcBef>
                <a:spcPts val="500"/>
              </a:spcBef>
              <a:spcAft>
                <a:spcPts val="0"/>
              </a:spcAft>
              <a:buClr>
                <a:srgbClr val="3F3F3F"/>
              </a:buClr>
              <a:buSzPts val="1600"/>
              <a:buNone/>
              <a:defRPr/>
            </a:lvl3pPr>
            <a:lvl4pPr marL="1828800" lvl="3" indent="-228600" algn="l">
              <a:lnSpc>
                <a:spcPct val="90000"/>
              </a:lnSpc>
              <a:spcBef>
                <a:spcPts val="500"/>
              </a:spcBef>
              <a:spcAft>
                <a:spcPts val="0"/>
              </a:spcAft>
              <a:buClr>
                <a:srgbClr val="3F3F3F"/>
              </a:buClr>
              <a:buSzPts val="1600"/>
              <a:buNone/>
              <a:defRPr/>
            </a:lvl4pPr>
            <a:lvl5pPr marL="2286000" lvl="4" indent="-228600" algn="l">
              <a:lnSpc>
                <a:spcPct val="90000"/>
              </a:lnSpc>
              <a:spcBef>
                <a:spcPts val="500"/>
              </a:spcBef>
              <a:spcAft>
                <a:spcPts val="0"/>
              </a:spcAft>
              <a:buClr>
                <a:srgbClr val="3F3F3F"/>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48"/>
          <p:cNvSpPr txBox="1">
            <a:spLocks noGrp="1"/>
          </p:cNvSpPr>
          <p:nvPr>
            <p:ph type="body" idx="6"/>
          </p:nvPr>
        </p:nvSpPr>
        <p:spPr>
          <a:xfrm>
            <a:off x="4888689" y="3849456"/>
            <a:ext cx="3148965" cy="19224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3F3F3F"/>
              </a:buClr>
              <a:buSzPts val="1600"/>
              <a:buNone/>
              <a:defRPr/>
            </a:lvl1pPr>
            <a:lvl2pPr marL="914400" lvl="1" indent="-228600" algn="l">
              <a:lnSpc>
                <a:spcPct val="90000"/>
              </a:lnSpc>
              <a:spcBef>
                <a:spcPts val="500"/>
              </a:spcBef>
              <a:spcAft>
                <a:spcPts val="0"/>
              </a:spcAft>
              <a:buClr>
                <a:srgbClr val="3F3F3F"/>
              </a:buClr>
              <a:buSzPts val="1600"/>
              <a:buNone/>
              <a:defRPr/>
            </a:lvl2pPr>
            <a:lvl3pPr marL="1371600" lvl="2" indent="-228600" algn="l">
              <a:lnSpc>
                <a:spcPct val="90000"/>
              </a:lnSpc>
              <a:spcBef>
                <a:spcPts val="500"/>
              </a:spcBef>
              <a:spcAft>
                <a:spcPts val="0"/>
              </a:spcAft>
              <a:buClr>
                <a:srgbClr val="3F3F3F"/>
              </a:buClr>
              <a:buSzPts val="1600"/>
              <a:buNone/>
              <a:defRPr/>
            </a:lvl3pPr>
            <a:lvl4pPr marL="1828800" lvl="3" indent="-228600" algn="l">
              <a:lnSpc>
                <a:spcPct val="90000"/>
              </a:lnSpc>
              <a:spcBef>
                <a:spcPts val="500"/>
              </a:spcBef>
              <a:spcAft>
                <a:spcPts val="0"/>
              </a:spcAft>
              <a:buClr>
                <a:srgbClr val="3F3F3F"/>
              </a:buClr>
              <a:buSzPts val="1600"/>
              <a:buNone/>
              <a:defRPr/>
            </a:lvl4pPr>
            <a:lvl5pPr marL="2286000" lvl="4" indent="-228600" algn="l">
              <a:lnSpc>
                <a:spcPct val="90000"/>
              </a:lnSpc>
              <a:spcBef>
                <a:spcPts val="500"/>
              </a:spcBef>
              <a:spcAft>
                <a:spcPts val="0"/>
              </a:spcAft>
              <a:buClr>
                <a:srgbClr val="3F3F3F"/>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8"/>
          <p:cNvSpPr txBox="1">
            <a:spLocks noGrp="1"/>
          </p:cNvSpPr>
          <p:nvPr>
            <p:ph type="body" idx="7"/>
          </p:nvPr>
        </p:nvSpPr>
        <p:spPr>
          <a:xfrm>
            <a:off x="1337076" y="3849456"/>
            <a:ext cx="3148965" cy="19224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3F3F3F"/>
              </a:buClr>
              <a:buSzPts val="1600"/>
              <a:buNone/>
              <a:defRPr/>
            </a:lvl1pPr>
            <a:lvl2pPr marL="914400" lvl="1" indent="-228600" algn="l">
              <a:lnSpc>
                <a:spcPct val="90000"/>
              </a:lnSpc>
              <a:spcBef>
                <a:spcPts val="500"/>
              </a:spcBef>
              <a:spcAft>
                <a:spcPts val="0"/>
              </a:spcAft>
              <a:buClr>
                <a:srgbClr val="3F3F3F"/>
              </a:buClr>
              <a:buSzPts val="1600"/>
              <a:buNone/>
              <a:defRPr/>
            </a:lvl2pPr>
            <a:lvl3pPr marL="1371600" lvl="2" indent="-228600" algn="l">
              <a:lnSpc>
                <a:spcPct val="90000"/>
              </a:lnSpc>
              <a:spcBef>
                <a:spcPts val="500"/>
              </a:spcBef>
              <a:spcAft>
                <a:spcPts val="0"/>
              </a:spcAft>
              <a:buClr>
                <a:srgbClr val="3F3F3F"/>
              </a:buClr>
              <a:buSzPts val="1600"/>
              <a:buNone/>
              <a:defRPr/>
            </a:lvl3pPr>
            <a:lvl4pPr marL="1828800" lvl="3" indent="-228600" algn="l">
              <a:lnSpc>
                <a:spcPct val="90000"/>
              </a:lnSpc>
              <a:spcBef>
                <a:spcPts val="500"/>
              </a:spcBef>
              <a:spcAft>
                <a:spcPts val="0"/>
              </a:spcAft>
              <a:buClr>
                <a:srgbClr val="3F3F3F"/>
              </a:buClr>
              <a:buSzPts val="1600"/>
              <a:buNone/>
              <a:defRPr/>
            </a:lvl4pPr>
            <a:lvl5pPr marL="2286000" lvl="4" indent="-228600" algn="l">
              <a:lnSpc>
                <a:spcPct val="90000"/>
              </a:lnSpc>
              <a:spcBef>
                <a:spcPts val="500"/>
              </a:spcBef>
              <a:spcAft>
                <a:spcPts val="0"/>
              </a:spcAft>
              <a:buClr>
                <a:srgbClr val="3F3F3F"/>
              </a:buClr>
              <a:buSzPts val="16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8"/>
          <p:cNvSpPr>
            <a:spLocks noGrp="1"/>
          </p:cNvSpPr>
          <p:nvPr>
            <p:ph type="pic" idx="8"/>
          </p:nvPr>
        </p:nvSpPr>
        <p:spPr>
          <a:xfrm>
            <a:off x="947634" y="1679576"/>
            <a:ext cx="376237" cy="376237"/>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rgbClr val="3F3F3F"/>
              </a:buClr>
              <a:buSzPts val="400"/>
              <a:buFont typeface="Arial"/>
              <a:buNone/>
              <a:defRPr sz="400" b="0" i="0" u="none" strike="noStrike" cap="none">
                <a:solidFill>
                  <a:srgbClr val="3F3F3F"/>
                </a:solidFill>
                <a:latin typeface="Arial"/>
                <a:ea typeface="Arial"/>
                <a:cs typeface="Arial"/>
                <a:sym typeface="Arial"/>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2pPr>
            <a:lvl3pPr marR="0" lvl="2"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3pPr>
            <a:lvl4pPr marR="0" lvl="3"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4pPr>
            <a:lvl5pPr marR="0" lvl="4"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8" name="Google Shape;48;p48"/>
          <p:cNvSpPr>
            <a:spLocks noGrp="1"/>
          </p:cNvSpPr>
          <p:nvPr>
            <p:ph type="pic" idx="9"/>
          </p:nvPr>
        </p:nvSpPr>
        <p:spPr>
          <a:xfrm>
            <a:off x="4499246" y="1679576"/>
            <a:ext cx="376237" cy="376237"/>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rgbClr val="3F3F3F"/>
              </a:buClr>
              <a:buSzPts val="400"/>
              <a:buFont typeface="Arial"/>
              <a:buNone/>
              <a:defRPr sz="400" b="0" i="0" u="none" strike="noStrike" cap="none">
                <a:solidFill>
                  <a:srgbClr val="3F3F3F"/>
                </a:solidFill>
                <a:latin typeface="Arial"/>
                <a:ea typeface="Arial"/>
                <a:cs typeface="Arial"/>
                <a:sym typeface="Arial"/>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2pPr>
            <a:lvl3pPr marR="0" lvl="2"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3pPr>
            <a:lvl4pPr marR="0" lvl="3"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4pPr>
            <a:lvl5pPr marR="0" lvl="4"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9" name="Google Shape;49;p48"/>
          <p:cNvSpPr>
            <a:spLocks noGrp="1"/>
          </p:cNvSpPr>
          <p:nvPr>
            <p:ph type="pic" idx="13"/>
          </p:nvPr>
        </p:nvSpPr>
        <p:spPr>
          <a:xfrm>
            <a:off x="8126282" y="1679576"/>
            <a:ext cx="376237" cy="376237"/>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rgbClr val="3F3F3F"/>
              </a:buClr>
              <a:buSzPts val="400"/>
              <a:buFont typeface="Arial"/>
              <a:buNone/>
              <a:defRPr sz="400" b="0" i="0" u="none" strike="noStrike" cap="none">
                <a:solidFill>
                  <a:srgbClr val="3F3F3F"/>
                </a:solidFill>
                <a:latin typeface="Arial"/>
                <a:ea typeface="Arial"/>
                <a:cs typeface="Arial"/>
                <a:sym typeface="Arial"/>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2pPr>
            <a:lvl3pPr marR="0" lvl="2"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3pPr>
            <a:lvl4pPr marR="0" lvl="3"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4pPr>
            <a:lvl5pPr marR="0" lvl="4"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0" name="Google Shape;50;p48"/>
          <p:cNvSpPr>
            <a:spLocks noGrp="1"/>
          </p:cNvSpPr>
          <p:nvPr>
            <p:ph type="pic" idx="14"/>
          </p:nvPr>
        </p:nvSpPr>
        <p:spPr>
          <a:xfrm>
            <a:off x="947634" y="3792079"/>
            <a:ext cx="376237" cy="376237"/>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rgbClr val="3F3F3F"/>
              </a:buClr>
              <a:buSzPts val="400"/>
              <a:buFont typeface="Arial"/>
              <a:buNone/>
              <a:defRPr sz="400" b="0" i="0" u="none" strike="noStrike" cap="none">
                <a:solidFill>
                  <a:srgbClr val="3F3F3F"/>
                </a:solidFill>
                <a:latin typeface="Arial"/>
                <a:ea typeface="Arial"/>
                <a:cs typeface="Arial"/>
                <a:sym typeface="Arial"/>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2pPr>
            <a:lvl3pPr marR="0" lvl="2"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3pPr>
            <a:lvl4pPr marR="0" lvl="3"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4pPr>
            <a:lvl5pPr marR="0" lvl="4"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1" name="Google Shape;51;p48"/>
          <p:cNvSpPr>
            <a:spLocks noGrp="1"/>
          </p:cNvSpPr>
          <p:nvPr>
            <p:ph type="pic" idx="15"/>
          </p:nvPr>
        </p:nvSpPr>
        <p:spPr>
          <a:xfrm>
            <a:off x="4499246" y="3792079"/>
            <a:ext cx="376237" cy="376237"/>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rgbClr val="3F3F3F"/>
              </a:buClr>
              <a:buSzPts val="400"/>
              <a:buFont typeface="Arial"/>
              <a:buNone/>
              <a:defRPr sz="400" b="0" i="0" u="none" strike="noStrike" cap="none">
                <a:solidFill>
                  <a:srgbClr val="3F3F3F"/>
                </a:solidFill>
                <a:latin typeface="Arial"/>
                <a:ea typeface="Arial"/>
                <a:cs typeface="Arial"/>
                <a:sym typeface="Arial"/>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2pPr>
            <a:lvl3pPr marR="0" lvl="2"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3pPr>
            <a:lvl4pPr marR="0" lvl="3"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4pPr>
            <a:lvl5pPr marR="0" lvl="4"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2" name="Google Shape;52;p48"/>
          <p:cNvSpPr>
            <a:spLocks noGrp="1"/>
          </p:cNvSpPr>
          <p:nvPr>
            <p:ph type="pic" idx="16"/>
          </p:nvPr>
        </p:nvSpPr>
        <p:spPr>
          <a:xfrm>
            <a:off x="8126282" y="3792079"/>
            <a:ext cx="376237" cy="376237"/>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rgbClr val="3F3F3F"/>
              </a:buClr>
              <a:buSzPts val="400"/>
              <a:buFont typeface="Arial"/>
              <a:buNone/>
              <a:defRPr sz="400" b="0" i="0" u="none" strike="noStrike" cap="none">
                <a:solidFill>
                  <a:srgbClr val="3F3F3F"/>
                </a:solidFill>
                <a:latin typeface="Arial"/>
                <a:ea typeface="Arial"/>
                <a:cs typeface="Arial"/>
                <a:sym typeface="Arial"/>
              </a:defRPr>
            </a:lvl1pPr>
            <a:lvl2pPr marR="0" lvl="1"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2pPr>
            <a:lvl3pPr marR="0" lvl="2"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3pPr>
            <a:lvl4pPr marR="0" lvl="3"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4pPr>
            <a:lvl5pPr marR="0" lvl="4" algn="l" rtl="0">
              <a:lnSpc>
                <a:spcPct val="90000"/>
              </a:lnSpc>
              <a:spcBef>
                <a:spcPts val="5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3"/>
        <p:cNvGrpSpPr/>
        <p:nvPr/>
      </p:nvGrpSpPr>
      <p:grpSpPr>
        <a:xfrm>
          <a:off x="0" y="0"/>
          <a:ext cx="0" cy="0"/>
          <a:chOff x="0" y="0"/>
          <a:chExt cx="0" cy="0"/>
        </a:xfrm>
      </p:grpSpPr>
      <p:sp>
        <p:nvSpPr>
          <p:cNvPr id="54" name="Google Shape;54;p5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6000"/>
              <a:buFont typeface="Avenir"/>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5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C8D94"/>
              </a:buClr>
              <a:buSzPts val="2400"/>
              <a:buNone/>
              <a:defRPr sz="2400">
                <a:solidFill>
                  <a:srgbClr val="8C8D94"/>
                </a:solidFill>
              </a:defRPr>
            </a:lvl1pPr>
            <a:lvl2pPr marL="914400" lvl="1" indent="-228600" algn="l">
              <a:lnSpc>
                <a:spcPct val="90000"/>
              </a:lnSpc>
              <a:spcBef>
                <a:spcPts val="500"/>
              </a:spcBef>
              <a:spcAft>
                <a:spcPts val="0"/>
              </a:spcAft>
              <a:buClr>
                <a:srgbClr val="8C8D94"/>
              </a:buClr>
              <a:buSzPts val="2000"/>
              <a:buNone/>
              <a:defRPr sz="2000">
                <a:solidFill>
                  <a:srgbClr val="8C8D94"/>
                </a:solidFill>
              </a:defRPr>
            </a:lvl2pPr>
            <a:lvl3pPr marL="1371600" lvl="2" indent="-228600" algn="l">
              <a:lnSpc>
                <a:spcPct val="90000"/>
              </a:lnSpc>
              <a:spcBef>
                <a:spcPts val="500"/>
              </a:spcBef>
              <a:spcAft>
                <a:spcPts val="0"/>
              </a:spcAft>
              <a:buClr>
                <a:srgbClr val="8C8D94"/>
              </a:buClr>
              <a:buSzPts val="1800"/>
              <a:buNone/>
              <a:defRPr sz="1800">
                <a:solidFill>
                  <a:srgbClr val="8C8D94"/>
                </a:solidFill>
              </a:defRPr>
            </a:lvl3pPr>
            <a:lvl4pPr marL="1828800" lvl="3" indent="-228600" algn="l">
              <a:lnSpc>
                <a:spcPct val="90000"/>
              </a:lnSpc>
              <a:spcBef>
                <a:spcPts val="500"/>
              </a:spcBef>
              <a:spcAft>
                <a:spcPts val="0"/>
              </a:spcAft>
              <a:buClr>
                <a:srgbClr val="8C8D94"/>
              </a:buClr>
              <a:buSzPts val="1600"/>
              <a:buNone/>
              <a:defRPr sz="1600">
                <a:solidFill>
                  <a:srgbClr val="8C8D94"/>
                </a:solidFill>
              </a:defRPr>
            </a:lvl4pPr>
            <a:lvl5pPr marL="2286000" lvl="4" indent="-228600" algn="l">
              <a:lnSpc>
                <a:spcPct val="90000"/>
              </a:lnSpc>
              <a:spcBef>
                <a:spcPts val="500"/>
              </a:spcBef>
              <a:spcAft>
                <a:spcPts val="0"/>
              </a:spcAft>
              <a:buClr>
                <a:srgbClr val="8C8D94"/>
              </a:buClr>
              <a:buSzPts val="1600"/>
              <a:buNone/>
              <a:defRPr sz="1600">
                <a:solidFill>
                  <a:srgbClr val="8C8D94"/>
                </a:solidFill>
              </a:defRPr>
            </a:lvl5pPr>
            <a:lvl6pPr marL="2743200" lvl="5" indent="-228600" algn="l">
              <a:lnSpc>
                <a:spcPct val="90000"/>
              </a:lnSpc>
              <a:spcBef>
                <a:spcPts val="500"/>
              </a:spcBef>
              <a:spcAft>
                <a:spcPts val="0"/>
              </a:spcAft>
              <a:buClr>
                <a:srgbClr val="8C8D94"/>
              </a:buClr>
              <a:buSzPts val="1600"/>
              <a:buNone/>
              <a:defRPr sz="1600">
                <a:solidFill>
                  <a:srgbClr val="8C8D94"/>
                </a:solidFill>
              </a:defRPr>
            </a:lvl6pPr>
            <a:lvl7pPr marL="3200400" lvl="6" indent="-228600" algn="l">
              <a:lnSpc>
                <a:spcPct val="90000"/>
              </a:lnSpc>
              <a:spcBef>
                <a:spcPts val="500"/>
              </a:spcBef>
              <a:spcAft>
                <a:spcPts val="0"/>
              </a:spcAft>
              <a:buClr>
                <a:srgbClr val="8C8D94"/>
              </a:buClr>
              <a:buSzPts val="1600"/>
              <a:buNone/>
              <a:defRPr sz="1600">
                <a:solidFill>
                  <a:srgbClr val="8C8D94"/>
                </a:solidFill>
              </a:defRPr>
            </a:lvl7pPr>
            <a:lvl8pPr marL="3657600" lvl="7" indent="-228600" algn="l">
              <a:lnSpc>
                <a:spcPct val="90000"/>
              </a:lnSpc>
              <a:spcBef>
                <a:spcPts val="500"/>
              </a:spcBef>
              <a:spcAft>
                <a:spcPts val="0"/>
              </a:spcAft>
              <a:buClr>
                <a:srgbClr val="8C8D94"/>
              </a:buClr>
              <a:buSzPts val="1600"/>
              <a:buNone/>
              <a:defRPr sz="1600">
                <a:solidFill>
                  <a:srgbClr val="8C8D94"/>
                </a:solidFill>
              </a:defRPr>
            </a:lvl8pPr>
            <a:lvl9pPr marL="4114800" lvl="8" indent="-228600" algn="l">
              <a:lnSpc>
                <a:spcPct val="90000"/>
              </a:lnSpc>
              <a:spcBef>
                <a:spcPts val="500"/>
              </a:spcBef>
              <a:spcAft>
                <a:spcPts val="0"/>
              </a:spcAft>
              <a:buClr>
                <a:srgbClr val="8C8D94"/>
              </a:buClr>
              <a:buSzPts val="1600"/>
              <a:buNone/>
              <a:defRPr sz="1600">
                <a:solidFill>
                  <a:srgbClr val="8C8D94"/>
                </a:solidFill>
              </a:defRPr>
            </a:lvl9pPr>
          </a:lstStyle>
          <a:p>
            <a:endParaRPr/>
          </a:p>
        </p:txBody>
      </p:sp>
      <p:sp>
        <p:nvSpPr>
          <p:cNvPr id="56" name="Google Shape;56;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9"/>
        <p:cNvGrpSpPr/>
        <p:nvPr/>
      </p:nvGrpSpPr>
      <p:grpSpPr>
        <a:xfrm>
          <a:off x="0" y="0"/>
          <a:ext cx="0" cy="0"/>
          <a:chOff x="0" y="0"/>
          <a:chExt cx="0" cy="0"/>
        </a:xfrm>
      </p:grpSpPr>
      <p:sp>
        <p:nvSpPr>
          <p:cNvPr id="60" name="Google Shape;60;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5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5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6"/>
        <p:cNvGrpSpPr/>
        <p:nvPr/>
      </p:nvGrpSpPr>
      <p:grpSpPr>
        <a:xfrm>
          <a:off x="0" y="0"/>
          <a:ext cx="0" cy="0"/>
          <a:chOff x="0" y="0"/>
          <a:chExt cx="0" cy="0"/>
        </a:xfrm>
      </p:grpSpPr>
      <p:sp>
        <p:nvSpPr>
          <p:cNvPr id="67" name="Google Shape;67;p5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5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9" name="Google Shape;69;p5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5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1" name="Google Shape;71;p5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5"/>
        <p:cNvGrpSpPr/>
        <p:nvPr/>
      </p:nvGrpSpPr>
      <p:grpSpPr>
        <a:xfrm>
          <a:off x="0" y="0"/>
          <a:ext cx="0" cy="0"/>
          <a:chOff x="0" y="0"/>
          <a:chExt cx="0" cy="0"/>
        </a:xfrm>
      </p:grpSpPr>
      <p:sp>
        <p:nvSpPr>
          <p:cNvPr id="76" name="Google Shape;76;p5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200"/>
              <a:buFont typeface="Avenir"/>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5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8" name="Google Shape;78;p5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9" name="Google Shape;79;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2"/>
        <p:cNvGrpSpPr/>
        <p:nvPr/>
      </p:nvGrpSpPr>
      <p:grpSpPr>
        <a:xfrm>
          <a:off x="0" y="0"/>
          <a:ext cx="0" cy="0"/>
          <a:chOff x="0" y="0"/>
          <a:chExt cx="0" cy="0"/>
        </a:xfrm>
      </p:grpSpPr>
      <p:sp>
        <p:nvSpPr>
          <p:cNvPr id="83" name="Google Shape;83;p5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200"/>
              <a:buFont typeface="Avenir"/>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54"/>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5" name="Google Shape;85;p5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6" name="Google Shape;86;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9"/>
        <p:cNvGrpSpPr/>
        <p:nvPr/>
      </p:nvGrpSpPr>
      <p:grpSpPr>
        <a:xfrm>
          <a:off x="0" y="0"/>
          <a:ext cx="0" cy="0"/>
          <a:chOff x="0" y="0"/>
          <a:chExt cx="0" cy="0"/>
        </a:xfrm>
      </p:grpSpPr>
      <p:sp>
        <p:nvSpPr>
          <p:cNvPr id="90" name="Google Shape;90;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5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2"/>
              </a:buClr>
              <a:buSzPts val="4400"/>
              <a:buFont typeface="Avenir"/>
              <a:buNone/>
              <a:defRPr sz="4400" b="1" i="0" u="none" strike="noStrike" cap="none">
                <a:solidFill>
                  <a:schemeClr val="dk2"/>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1" name="Google Shape;11;p4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C8D9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C8D9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C8D94"/>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hudexchange.info/resources/documents/HEARTH_HomelessDefinition_FinalRule.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6.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1" descr="A picture containing person, building, ware, person&#10;&#10;Description automatically generated"/>
          <p:cNvPicPr preferRelativeResize="0"/>
          <p:nvPr/>
        </p:nvPicPr>
        <p:blipFill rotWithShape="1">
          <a:blip r:embed="rId3">
            <a:alphaModFix/>
          </a:blip>
          <a:srcRect t="5969" b="17155"/>
          <a:stretch/>
        </p:blipFill>
        <p:spPr>
          <a:xfrm>
            <a:off x="0" y="0"/>
            <a:ext cx="12192000" cy="6858000"/>
          </a:xfrm>
          <a:prstGeom prst="rect">
            <a:avLst/>
          </a:prstGeom>
          <a:noFill/>
          <a:ln>
            <a:noFill/>
          </a:ln>
        </p:spPr>
      </p:pic>
      <p:sp>
        <p:nvSpPr>
          <p:cNvPr id="199" name="Google Shape;199;p1"/>
          <p:cNvSpPr txBox="1"/>
          <p:nvPr/>
        </p:nvSpPr>
        <p:spPr>
          <a:xfrm>
            <a:off x="7879747" y="3429000"/>
            <a:ext cx="4383464" cy="1150458"/>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1"/>
              </a:buClr>
              <a:buSzPts val="3600"/>
              <a:buFont typeface="Gill Sans"/>
              <a:buNone/>
            </a:pPr>
            <a:endParaRPr lang="en-US" sz="3200" b="1" i="0" u="none" strike="noStrike" cap="none" dirty="0">
              <a:solidFill>
                <a:schemeClr val="accent2"/>
              </a:solidFill>
              <a:latin typeface="Calibri" panose="020F0502020204030204" pitchFamily="34" charset="0"/>
              <a:ea typeface="Verdana"/>
              <a:cs typeface="Calibri" panose="020F0502020204030204" pitchFamily="34" charset="0"/>
              <a:sym typeface="Verdana"/>
            </a:endParaRPr>
          </a:p>
          <a:p>
            <a:pPr marL="0" marR="0" lvl="0" indent="0" algn="ctr" rtl="0">
              <a:lnSpc>
                <a:spcPct val="100000"/>
              </a:lnSpc>
              <a:spcBef>
                <a:spcPts val="0"/>
              </a:spcBef>
              <a:spcAft>
                <a:spcPts val="0"/>
              </a:spcAft>
              <a:buClr>
                <a:schemeClr val="lt1"/>
              </a:buClr>
              <a:buSzPts val="3600"/>
              <a:buFont typeface="Gill Sans"/>
              <a:buNone/>
            </a:pPr>
            <a:r>
              <a:rPr lang="en-US" sz="3200" b="1" i="0" u="none" strike="noStrike" cap="none" dirty="0">
                <a:solidFill>
                  <a:schemeClr val="accent2"/>
                </a:solidFill>
                <a:latin typeface="Calibri" panose="020F0502020204030204" pitchFamily="34" charset="0"/>
                <a:ea typeface="Verdana"/>
                <a:cs typeface="Calibri" panose="020F0502020204030204" pitchFamily="34" charset="0"/>
                <a:sym typeface="Verdana"/>
              </a:rPr>
              <a:t>POINT IN TIME UNSHELTERED COUNT </a:t>
            </a:r>
            <a:r>
              <a:rPr lang="en-US" sz="3200" b="1" dirty="0">
                <a:solidFill>
                  <a:schemeClr val="accent2"/>
                </a:solidFill>
                <a:latin typeface="Calibri" panose="020F0502020204030204" pitchFamily="34" charset="0"/>
                <a:ea typeface="Verdana"/>
                <a:cs typeface="Calibri" panose="020F0502020204030204" pitchFamily="34" charset="0"/>
                <a:sym typeface="Verdana"/>
              </a:rPr>
              <a:t>BASICS</a:t>
            </a:r>
            <a:endParaRPr sz="1000" b="1" i="0" u="none" strike="noStrike" cap="none" dirty="0">
              <a:solidFill>
                <a:schemeClr val="accent2"/>
              </a:solidFill>
              <a:latin typeface="Calibri" panose="020F0502020204030204" pitchFamily="34" charset="0"/>
              <a:ea typeface="Verdana"/>
              <a:cs typeface="Calibri" panose="020F0502020204030204" pitchFamily="34" charset="0"/>
              <a:sym typeface="Verdana"/>
            </a:endParaRPr>
          </a:p>
        </p:txBody>
      </p:sp>
      <p:pic>
        <p:nvPicPr>
          <p:cNvPr id="200" name="Google Shape;200;p1" descr="A close up of a logo&#10;&#10;Description automatically generated"/>
          <p:cNvPicPr preferRelativeResize="0"/>
          <p:nvPr/>
        </p:nvPicPr>
        <p:blipFill rotWithShape="1">
          <a:blip r:embed="rId4">
            <a:alphaModFix/>
          </a:blip>
          <a:srcRect t="32961" b="35384"/>
          <a:stretch/>
        </p:blipFill>
        <p:spPr>
          <a:xfrm>
            <a:off x="8002643" y="5461000"/>
            <a:ext cx="4066460" cy="1287175"/>
          </a:xfrm>
          <a:prstGeom prst="rect">
            <a:avLst/>
          </a:prstGeom>
          <a:noFill/>
          <a:ln>
            <a:noFill/>
          </a:ln>
        </p:spPr>
      </p:pic>
      <p:sp>
        <p:nvSpPr>
          <p:cNvPr id="201" name="Google Shape;201;p1"/>
          <p:cNvSpPr/>
          <p:nvPr/>
        </p:nvSpPr>
        <p:spPr>
          <a:xfrm>
            <a:off x="0" y="0"/>
            <a:ext cx="7879747" cy="6858000"/>
          </a:xfrm>
          <a:prstGeom prst="rect">
            <a:avLst/>
          </a:prstGeom>
          <a:solidFill>
            <a:srgbClr val="30324B">
              <a:alpha val="2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838200" y="2010687"/>
            <a:ext cx="5181600" cy="4351338"/>
          </a:xfrm>
        </p:spPr>
        <p:txBody>
          <a:bodyPr>
            <a:normAutofit fontScale="92500"/>
          </a:bodyPr>
          <a:lstStyle/>
          <a:p>
            <a:r>
              <a:rPr lang="en-US" sz="2600" dirty="0"/>
              <a:t>ALWAYS be with at least one other person when canvassing</a:t>
            </a:r>
          </a:p>
          <a:p>
            <a:r>
              <a:rPr lang="en-US" sz="2600" dirty="0"/>
              <a:t>Keep an appropriate conversational distance from those you are interviewing</a:t>
            </a:r>
          </a:p>
          <a:p>
            <a:r>
              <a:rPr lang="en-US" sz="2600" dirty="0"/>
              <a:t>Maintain awareness of the space around you</a:t>
            </a:r>
          </a:p>
          <a:p>
            <a:r>
              <a:rPr lang="en-US" sz="2600" dirty="0"/>
              <a:t>Remain standing. It’s okay to squat down to speak with someone who is sitting or lying on the ground, but always maintain your balance</a:t>
            </a:r>
          </a:p>
          <a:p>
            <a:endParaRPr lang="en-US" dirty="0"/>
          </a:p>
        </p:txBody>
      </p:sp>
      <p:sp>
        <p:nvSpPr>
          <p:cNvPr id="2" name="Title 1"/>
          <p:cNvSpPr>
            <a:spLocks noGrp="1"/>
          </p:cNvSpPr>
          <p:nvPr>
            <p:ph type="title"/>
          </p:nvPr>
        </p:nvSpPr>
        <p:spPr/>
        <p:txBody>
          <a:bodyPr>
            <a:normAutofit/>
          </a:bodyPr>
          <a:lstStyle/>
          <a:p>
            <a:r>
              <a:rPr lang="en-US" sz="3600" dirty="0">
                <a:latin typeface="Calibri" panose="020F0502020204030204" pitchFamily="34" charset="0"/>
                <a:cs typeface="Calibri" panose="020F0502020204030204" pitchFamily="34" charset="0"/>
              </a:rPr>
              <a:t>Point in Time Count: Health &amp; Safety</a:t>
            </a:r>
            <a:endParaRPr lang="en-US" sz="3600" dirty="0"/>
          </a:p>
        </p:txBody>
      </p:sp>
      <p:sp>
        <p:nvSpPr>
          <p:cNvPr id="8" name="Content Placeholder 7">
            <a:extLst>
              <a:ext uri="{FF2B5EF4-FFF2-40B4-BE49-F238E27FC236}">
                <a16:creationId xmlns:a16="http://schemas.microsoft.com/office/drawing/2014/main" id="{493B470D-1A99-4465-B920-76D7593F5911}"/>
              </a:ext>
            </a:extLst>
          </p:cNvPr>
          <p:cNvSpPr>
            <a:spLocks noGrp="1"/>
          </p:cNvSpPr>
          <p:nvPr>
            <p:ph sz="half" idx="4294967295"/>
          </p:nvPr>
        </p:nvSpPr>
        <p:spPr>
          <a:xfrm>
            <a:off x="6106884" y="1999801"/>
            <a:ext cx="5181600" cy="4351338"/>
          </a:xfrm>
        </p:spPr>
        <p:txBody>
          <a:bodyPr>
            <a:normAutofit fontScale="70000" lnSpcReduction="20000"/>
          </a:bodyPr>
          <a:lstStyle/>
          <a:p>
            <a:pPr>
              <a:buSzPct val="69000"/>
            </a:pPr>
            <a:r>
              <a:rPr lang="en-US" sz="3400" dirty="0"/>
              <a:t>Stay in places that are lit, including alleyways. If you use a flashlight, do so respectfully</a:t>
            </a:r>
          </a:p>
          <a:p>
            <a:pPr>
              <a:buSzPct val="69000"/>
            </a:pPr>
            <a:r>
              <a:rPr lang="en-US" sz="3400" dirty="0"/>
              <a:t>Prioritize your own safety. If you don’t feel safe approaching someone or going somewhere, don’t go</a:t>
            </a:r>
          </a:p>
          <a:p>
            <a:pPr>
              <a:buSzPct val="69000"/>
            </a:pPr>
            <a:r>
              <a:rPr lang="en-US" sz="3400" dirty="0"/>
              <a:t>Do not transport anyone other than volunteers in your personal vehicle</a:t>
            </a:r>
          </a:p>
          <a:p>
            <a:pPr>
              <a:buSzPct val="69000"/>
            </a:pPr>
            <a:r>
              <a:rPr lang="en-US" sz="3400" dirty="0"/>
              <a:t>Be aware of animals – don’t pet them!</a:t>
            </a:r>
          </a:p>
          <a:p>
            <a:pPr>
              <a:buSzPct val="69000"/>
            </a:pPr>
            <a:r>
              <a:rPr lang="en-US" sz="3400" dirty="0"/>
              <a:t>ALWAYS call 9-1-1 if you are or someone else is at risk of danger</a:t>
            </a:r>
          </a:p>
          <a:p>
            <a:endParaRPr lang="en-US" dirty="0"/>
          </a:p>
        </p:txBody>
      </p:sp>
      <p:pic>
        <p:nvPicPr>
          <p:cNvPr id="5" name="Picture 4" descr="Logo&#10;&#10;Description automatically generated">
            <a:extLst>
              <a:ext uri="{FF2B5EF4-FFF2-40B4-BE49-F238E27FC236}">
                <a16:creationId xmlns:a16="http://schemas.microsoft.com/office/drawing/2014/main" id="{EA952FC9-EA44-4D5C-A896-D29C04F6031C}"/>
              </a:ext>
            </a:extLst>
          </p:cNvPr>
          <p:cNvPicPr>
            <a:picLocks noChangeAspect="1"/>
          </p:cNvPicPr>
          <p:nvPr/>
        </p:nvPicPr>
        <p:blipFill>
          <a:blip r:embed="rId3"/>
          <a:stretch>
            <a:fillRect/>
          </a:stretch>
        </p:blipFill>
        <p:spPr>
          <a:xfrm>
            <a:off x="0" y="5410200"/>
            <a:ext cx="1431471" cy="1431471"/>
          </a:xfrm>
          <a:prstGeom prst="rect">
            <a:avLst/>
          </a:prstGeom>
        </p:spPr>
      </p:pic>
    </p:spTree>
    <p:extLst>
      <p:ext uri="{BB962C8B-B14F-4D97-AF65-F5344CB8AC3E}">
        <p14:creationId xmlns:p14="http://schemas.microsoft.com/office/powerpoint/2010/main" val="3225735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179" y="365125"/>
            <a:ext cx="10515600" cy="1325563"/>
          </a:xfrm>
        </p:spPr>
        <p:txBody>
          <a:bodyPr>
            <a:normAutofit/>
          </a:bodyPr>
          <a:lstStyle/>
          <a:p>
            <a:r>
              <a:rPr lang="en-US" sz="3600" dirty="0"/>
              <a:t>Unsheltered Count: Where to Go</a:t>
            </a:r>
          </a:p>
        </p:txBody>
      </p:sp>
      <p:sp>
        <p:nvSpPr>
          <p:cNvPr id="3" name="Content Placeholder 2"/>
          <p:cNvSpPr>
            <a:spLocks noGrp="1"/>
          </p:cNvSpPr>
          <p:nvPr>
            <p:ph idx="1"/>
          </p:nvPr>
        </p:nvSpPr>
        <p:spPr>
          <a:xfrm>
            <a:off x="709981" y="2141537"/>
            <a:ext cx="4970253" cy="4351338"/>
          </a:xfrm>
        </p:spPr>
        <p:txBody>
          <a:bodyPr>
            <a:normAutofit/>
          </a:bodyPr>
          <a:lstStyle/>
          <a:p>
            <a:pPr marL="114300" indent="0">
              <a:buNone/>
            </a:pPr>
            <a:r>
              <a:rPr lang="en-US" b="1" dirty="0"/>
              <a:t>Outdoor public places</a:t>
            </a:r>
          </a:p>
          <a:p>
            <a:pPr lvl="1"/>
            <a:r>
              <a:rPr lang="en-US" dirty="0"/>
              <a:t>Parks</a:t>
            </a:r>
          </a:p>
          <a:p>
            <a:pPr lvl="1"/>
            <a:r>
              <a:rPr lang="en-US" dirty="0"/>
              <a:t>Public benches</a:t>
            </a:r>
          </a:p>
          <a:p>
            <a:pPr lvl="1"/>
            <a:r>
              <a:rPr lang="en-US" dirty="0"/>
              <a:t>Bus stops</a:t>
            </a:r>
          </a:p>
          <a:p>
            <a:pPr lvl="1"/>
            <a:r>
              <a:rPr lang="en-US" dirty="0"/>
              <a:t>Doorsteps of businesses that are closed for the night</a:t>
            </a:r>
          </a:p>
          <a:p>
            <a:pPr lvl="1"/>
            <a:r>
              <a:rPr lang="en-US" dirty="0"/>
              <a:t>Encampments</a:t>
            </a:r>
          </a:p>
          <a:p>
            <a:pPr lvl="1"/>
            <a:r>
              <a:rPr lang="en-US" dirty="0"/>
              <a:t>Parked cars / Parking lots</a:t>
            </a:r>
          </a:p>
        </p:txBody>
      </p:sp>
      <p:sp>
        <p:nvSpPr>
          <p:cNvPr id="6" name="Content Placeholder 2">
            <a:extLst>
              <a:ext uri="{FF2B5EF4-FFF2-40B4-BE49-F238E27FC236}">
                <a16:creationId xmlns:a16="http://schemas.microsoft.com/office/drawing/2014/main" id="{69A949B7-0BE4-4DF5-8BEB-7F4A8FAC834B}"/>
              </a:ext>
            </a:extLst>
          </p:cNvPr>
          <p:cNvSpPr txBox="1">
            <a:spLocks/>
          </p:cNvSpPr>
          <p:nvPr/>
        </p:nvSpPr>
        <p:spPr>
          <a:xfrm>
            <a:off x="5935979" y="2179657"/>
            <a:ext cx="4817360" cy="435133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en-US" b="1" dirty="0"/>
              <a:t>Indoor public places</a:t>
            </a:r>
          </a:p>
          <a:p>
            <a:pPr lvl="1"/>
            <a:r>
              <a:rPr lang="en-US" dirty="0"/>
              <a:t>24-hour businesses (e.g., grocery stores, McDonald’s, Wal-Mart, convenience shops)</a:t>
            </a:r>
          </a:p>
          <a:p>
            <a:pPr lvl="1"/>
            <a:r>
              <a:rPr lang="en-US" dirty="0"/>
              <a:t>Bus or train station</a:t>
            </a:r>
          </a:p>
          <a:p>
            <a:pPr lvl="1"/>
            <a:r>
              <a:rPr lang="en-US" dirty="0"/>
              <a:t>Hospital waiting room</a:t>
            </a:r>
          </a:p>
        </p:txBody>
      </p:sp>
      <p:cxnSp>
        <p:nvCxnSpPr>
          <p:cNvPr id="8" name="Straight Connector 7">
            <a:extLst>
              <a:ext uri="{FF2B5EF4-FFF2-40B4-BE49-F238E27FC236}">
                <a16:creationId xmlns:a16="http://schemas.microsoft.com/office/drawing/2014/main" id="{0767584B-CA9F-4730-AA50-AF5AF115F1A8}"/>
              </a:ext>
            </a:extLst>
          </p:cNvPr>
          <p:cNvCxnSpPr/>
          <p:nvPr/>
        </p:nvCxnSpPr>
        <p:spPr>
          <a:xfrm>
            <a:off x="5680234" y="2179657"/>
            <a:ext cx="0" cy="3749040"/>
          </a:xfrm>
          <a:prstGeom prst="line">
            <a:avLst/>
          </a:prstGeom>
          <a:ln w="19050">
            <a:solidFill>
              <a:schemeClr val="accent2">
                <a:lumMod val="50000"/>
              </a:schemeClr>
            </a:solidFill>
          </a:ln>
        </p:spPr>
        <p:style>
          <a:lnRef idx="1">
            <a:schemeClr val="dk1"/>
          </a:lnRef>
          <a:fillRef idx="0">
            <a:schemeClr val="dk1"/>
          </a:fillRef>
          <a:effectRef idx="0">
            <a:schemeClr val="dk1"/>
          </a:effectRef>
          <a:fontRef idx="minor">
            <a:schemeClr val="tx1"/>
          </a:fontRef>
        </p:style>
      </p:cxnSp>
      <p:pic>
        <p:nvPicPr>
          <p:cNvPr id="7" name="Picture 6" descr="Logo&#10;&#10;Description automatically generated">
            <a:extLst>
              <a:ext uri="{FF2B5EF4-FFF2-40B4-BE49-F238E27FC236}">
                <a16:creationId xmlns:a16="http://schemas.microsoft.com/office/drawing/2014/main" id="{5FCB1F2D-1970-4D15-B412-F9729FB257A9}"/>
              </a:ext>
            </a:extLst>
          </p:cNvPr>
          <p:cNvPicPr>
            <a:picLocks noChangeAspect="1"/>
          </p:cNvPicPr>
          <p:nvPr/>
        </p:nvPicPr>
        <p:blipFill>
          <a:blip r:embed="rId3"/>
          <a:stretch>
            <a:fillRect/>
          </a:stretch>
        </p:blipFill>
        <p:spPr>
          <a:xfrm>
            <a:off x="0" y="5410200"/>
            <a:ext cx="1431471" cy="1431471"/>
          </a:xfrm>
          <a:prstGeom prst="rect">
            <a:avLst/>
          </a:prstGeom>
        </p:spPr>
      </p:pic>
    </p:spTree>
    <p:extLst>
      <p:ext uri="{BB962C8B-B14F-4D97-AF65-F5344CB8AC3E}">
        <p14:creationId xmlns:p14="http://schemas.microsoft.com/office/powerpoint/2010/main" val="1382737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179" y="366342"/>
            <a:ext cx="10515600" cy="1325563"/>
          </a:xfrm>
        </p:spPr>
        <p:txBody>
          <a:bodyPr>
            <a:normAutofit/>
          </a:bodyPr>
          <a:lstStyle/>
          <a:p>
            <a:r>
              <a:rPr lang="en-US" sz="3600" dirty="0"/>
              <a:t>Unsheltered Count: Who to Interview </a:t>
            </a:r>
          </a:p>
        </p:txBody>
      </p:sp>
      <p:sp>
        <p:nvSpPr>
          <p:cNvPr id="3" name="Content Placeholder 2"/>
          <p:cNvSpPr>
            <a:spLocks noGrp="1"/>
          </p:cNvSpPr>
          <p:nvPr>
            <p:ph idx="1"/>
          </p:nvPr>
        </p:nvSpPr>
        <p:spPr/>
        <p:txBody>
          <a:bodyPr>
            <a:normAutofit/>
          </a:bodyPr>
          <a:lstStyle/>
          <a:p>
            <a:r>
              <a:rPr lang="en-US" b="1" dirty="0"/>
              <a:t>Pitfall:</a:t>
            </a:r>
            <a:r>
              <a:rPr lang="en-US" dirty="0"/>
              <a:t> Making assumptions about who to interview using stereotypes of what homelessness looks like.</a:t>
            </a:r>
          </a:p>
          <a:p>
            <a:r>
              <a:rPr lang="en-US" b="1" dirty="0"/>
              <a:t>Best practice: </a:t>
            </a:r>
            <a:r>
              <a:rPr lang="en-US" dirty="0"/>
              <a:t>Approach everyone you see. You can use a soft, non-confrontational introduction that’s easy to reverse course if the person is not experiencing homelessness.</a:t>
            </a:r>
          </a:p>
          <a:p>
            <a:endParaRPr lang="en-US" dirty="0"/>
          </a:p>
        </p:txBody>
      </p:sp>
      <p:graphicFrame>
        <p:nvGraphicFramePr>
          <p:cNvPr id="8" name="Diagram 7"/>
          <p:cNvGraphicFramePr/>
          <p:nvPr/>
        </p:nvGraphicFramePr>
        <p:xfrm>
          <a:off x="123290" y="4335694"/>
          <a:ext cx="12068710" cy="16074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Logo&#10;&#10;Description automatically generated">
            <a:extLst>
              <a:ext uri="{FF2B5EF4-FFF2-40B4-BE49-F238E27FC236}">
                <a16:creationId xmlns:a16="http://schemas.microsoft.com/office/drawing/2014/main" id="{C9705C72-7923-41F7-AC03-9D86545121B1}"/>
              </a:ext>
            </a:extLst>
          </p:cNvPr>
          <p:cNvPicPr>
            <a:picLocks noChangeAspect="1"/>
          </p:cNvPicPr>
          <p:nvPr/>
        </p:nvPicPr>
        <p:blipFill>
          <a:blip r:embed="rId8"/>
          <a:stretch>
            <a:fillRect/>
          </a:stretch>
        </p:blipFill>
        <p:spPr>
          <a:xfrm>
            <a:off x="0" y="5410200"/>
            <a:ext cx="1431471" cy="1431471"/>
          </a:xfrm>
          <a:prstGeom prst="rect">
            <a:avLst/>
          </a:prstGeom>
        </p:spPr>
      </p:pic>
    </p:spTree>
    <p:extLst>
      <p:ext uri="{BB962C8B-B14F-4D97-AF65-F5344CB8AC3E}">
        <p14:creationId xmlns:p14="http://schemas.microsoft.com/office/powerpoint/2010/main" val="84537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889" y="354851"/>
            <a:ext cx="10515600" cy="1325563"/>
          </a:xfrm>
        </p:spPr>
        <p:txBody>
          <a:bodyPr>
            <a:normAutofit/>
          </a:bodyPr>
          <a:lstStyle/>
          <a:p>
            <a:r>
              <a:rPr lang="en-US" sz="3600" dirty="0"/>
              <a:t>Should I wake someone who is sleeping?</a:t>
            </a:r>
          </a:p>
        </p:txBody>
      </p:sp>
      <p:sp>
        <p:nvSpPr>
          <p:cNvPr id="7" name="Content Placeholder 6"/>
          <p:cNvSpPr>
            <a:spLocks noGrp="1"/>
          </p:cNvSpPr>
          <p:nvPr>
            <p:ph idx="1"/>
          </p:nvPr>
        </p:nvSpPr>
        <p:spPr/>
        <p:txBody>
          <a:bodyPr>
            <a:normAutofit/>
          </a:bodyPr>
          <a:lstStyle/>
          <a:p>
            <a:endParaRPr lang="en-US" dirty="0">
              <a:solidFill>
                <a:srgbClr val="FF0000"/>
              </a:solidFill>
            </a:endParaRPr>
          </a:p>
          <a:p>
            <a:pPr marL="114300" indent="0">
              <a:buNone/>
            </a:pPr>
            <a:r>
              <a:rPr lang="en-US" sz="3600" b="1" dirty="0"/>
              <a:t>No. </a:t>
            </a:r>
          </a:p>
          <a:p>
            <a:pPr marL="114300" indent="0">
              <a:buNone/>
            </a:pPr>
            <a:r>
              <a:rPr lang="en-US" sz="3600" dirty="0"/>
              <a:t>Complete the observation-based elements to get as much information about the person as possible.</a:t>
            </a:r>
          </a:p>
          <a:p>
            <a:pPr marL="114300" indent="0">
              <a:buNone/>
            </a:pPr>
            <a:r>
              <a:rPr lang="en-US" sz="3600" dirty="0"/>
              <a:t>Observation could include estimated age, gender and race.</a:t>
            </a:r>
          </a:p>
          <a:p>
            <a:endParaRPr lang="en-US" dirty="0"/>
          </a:p>
          <a:p>
            <a:pPr marL="0" indent="0">
              <a:buNone/>
            </a:pPr>
            <a:endParaRPr lang="en-US" dirty="0">
              <a:solidFill>
                <a:srgbClr val="FF0000"/>
              </a:solidFill>
            </a:endParaRPr>
          </a:p>
        </p:txBody>
      </p:sp>
      <p:pic>
        <p:nvPicPr>
          <p:cNvPr id="4" name="Picture 3" descr="Logo&#10;&#10;Description automatically generated">
            <a:extLst>
              <a:ext uri="{FF2B5EF4-FFF2-40B4-BE49-F238E27FC236}">
                <a16:creationId xmlns:a16="http://schemas.microsoft.com/office/drawing/2014/main" id="{B65185F1-2882-4839-98CA-8CF70EC05A2A}"/>
              </a:ext>
            </a:extLst>
          </p:cNvPr>
          <p:cNvPicPr>
            <a:picLocks noChangeAspect="1"/>
          </p:cNvPicPr>
          <p:nvPr/>
        </p:nvPicPr>
        <p:blipFill>
          <a:blip r:embed="rId3"/>
          <a:stretch>
            <a:fillRect/>
          </a:stretch>
        </p:blipFill>
        <p:spPr>
          <a:xfrm>
            <a:off x="0" y="5410200"/>
            <a:ext cx="1431471" cy="1431471"/>
          </a:xfrm>
          <a:prstGeom prst="rect">
            <a:avLst/>
          </a:prstGeom>
        </p:spPr>
      </p:pic>
    </p:spTree>
    <p:extLst>
      <p:ext uri="{BB962C8B-B14F-4D97-AF65-F5344CB8AC3E}">
        <p14:creationId xmlns:p14="http://schemas.microsoft.com/office/powerpoint/2010/main" val="3569411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CCC15-BF8F-445A-86AC-46CB1531EB69}"/>
              </a:ext>
            </a:extLst>
          </p:cNvPr>
          <p:cNvSpPr>
            <a:spLocks noGrp="1"/>
          </p:cNvSpPr>
          <p:nvPr>
            <p:ph type="title"/>
          </p:nvPr>
        </p:nvSpPr>
        <p:spPr/>
        <p:txBody>
          <a:bodyPr>
            <a:normAutofit/>
          </a:bodyPr>
          <a:lstStyle/>
          <a:p>
            <a:r>
              <a:rPr lang="en-US" sz="3600" dirty="0"/>
              <a:t>Unsheltered Survey Form Basics</a:t>
            </a:r>
          </a:p>
        </p:txBody>
      </p:sp>
      <p:graphicFrame>
        <p:nvGraphicFramePr>
          <p:cNvPr id="6" name="Content Placeholder 8">
            <a:extLst>
              <a:ext uri="{FF2B5EF4-FFF2-40B4-BE49-F238E27FC236}">
                <a16:creationId xmlns:a16="http://schemas.microsoft.com/office/drawing/2014/main" id="{AB0A248D-1C95-4108-A6D2-72B9BCD03702}"/>
              </a:ext>
            </a:extLst>
          </p:cNvPr>
          <p:cNvGraphicFramePr>
            <a:graphicFrameLocks/>
          </p:cNvGraphicFramePr>
          <p:nvPr>
            <p:extLst>
              <p:ext uri="{D42A27DB-BD31-4B8C-83A1-F6EECF244321}">
                <p14:modId xmlns:p14="http://schemas.microsoft.com/office/powerpoint/2010/main" val="3995733653"/>
              </p:ext>
            </p:extLst>
          </p:nvPr>
        </p:nvGraphicFramePr>
        <p:xfrm>
          <a:off x="1222582" y="2260314"/>
          <a:ext cx="9487328" cy="36186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Logo&#10;&#10;Description automatically generated">
            <a:extLst>
              <a:ext uri="{FF2B5EF4-FFF2-40B4-BE49-F238E27FC236}">
                <a16:creationId xmlns:a16="http://schemas.microsoft.com/office/drawing/2014/main" id="{BF40560B-F57B-46F0-8F63-167CF2C4B4C0}"/>
              </a:ext>
            </a:extLst>
          </p:cNvPr>
          <p:cNvPicPr>
            <a:picLocks noChangeAspect="1"/>
          </p:cNvPicPr>
          <p:nvPr/>
        </p:nvPicPr>
        <p:blipFill>
          <a:blip r:embed="rId8"/>
          <a:stretch>
            <a:fillRect/>
          </a:stretch>
        </p:blipFill>
        <p:spPr>
          <a:xfrm>
            <a:off x="0" y="5410200"/>
            <a:ext cx="1431471" cy="1431471"/>
          </a:xfrm>
          <a:prstGeom prst="rect">
            <a:avLst/>
          </a:prstGeom>
        </p:spPr>
      </p:pic>
    </p:spTree>
    <p:extLst>
      <p:ext uri="{BB962C8B-B14F-4D97-AF65-F5344CB8AC3E}">
        <p14:creationId xmlns:p14="http://schemas.microsoft.com/office/powerpoint/2010/main" val="1691104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EAD42-6724-4720-946E-EFF2E2316C0F}"/>
              </a:ext>
            </a:extLst>
          </p:cNvPr>
          <p:cNvSpPr>
            <a:spLocks noGrp="1"/>
          </p:cNvSpPr>
          <p:nvPr>
            <p:ph type="title"/>
          </p:nvPr>
        </p:nvSpPr>
        <p:spPr>
          <a:xfrm>
            <a:off x="678179" y="354851"/>
            <a:ext cx="10515600" cy="1325563"/>
          </a:xfrm>
        </p:spPr>
        <p:txBody>
          <a:bodyPr>
            <a:normAutofit/>
          </a:bodyPr>
          <a:lstStyle/>
          <a:p>
            <a:r>
              <a:rPr lang="en-US" sz="3600" dirty="0"/>
              <a:t>General PIT Count Survey</a:t>
            </a:r>
          </a:p>
        </p:txBody>
      </p:sp>
      <p:sp>
        <p:nvSpPr>
          <p:cNvPr id="3" name="Content Placeholder 2">
            <a:extLst>
              <a:ext uri="{FF2B5EF4-FFF2-40B4-BE49-F238E27FC236}">
                <a16:creationId xmlns:a16="http://schemas.microsoft.com/office/drawing/2014/main" id="{EB2B2FB6-D00D-4FC2-A7CA-CBD06D0017D5}"/>
              </a:ext>
            </a:extLst>
          </p:cNvPr>
          <p:cNvSpPr>
            <a:spLocks noGrp="1"/>
          </p:cNvSpPr>
          <p:nvPr>
            <p:ph idx="1"/>
          </p:nvPr>
        </p:nvSpPr>
        <p:spPr>
          <a:xfrm>
            <a:off x="838200" y="1949804"/>
            <a:ext cx="10515600" cy="4351338"/>
          </a:xfrm>
        </p:spPr>
        <p:txBody>
          <a:bodyPr/>
          <a:lstStyle/>
          <a:p>
            <a:r>
              <a:rPr lang="en-US" dirty="0"/>
              <a:t>Complete one survey form per household</a:t>
            </a:r>
          </a:p>
          <a:p>
            <a:pPr lvl="1"/>
            <a:r>
              <a:rPr lang="en-US" dirty="0"/>
              <a:t>If there is more than one person per household, the survey will allow for information for each person to be collected</a:t>
            </a:r>
          </a:p>
          <a:p>
            <a:r>
              <a:rPr lang="en-US" dirty="0"/>
              <a:t>A Household is considered more than one person who are staying in the same location</a:t>
            </a:r>
          </a:p>
          <a:p>
            <a:pPr lvl="1"/>
            <a:r>
              <a:rPr lang="en-US" dirty="0"/>
              <a:t>May have children with them</a:t>
            </a:r>
          </a:p>
          <a:p>
            <a:pPr lvl="1"/>
            <a:r>
              <a:rPr lang="en-US" dirty="0"/>
              <a:t>May be an adult couple</a:t>
            </a:r>
          </a:p>
          <a:p>
            <a:pPr lvl="1"/>
            <a:r>
              <a:rPr lang="en-US" dirty="0"/>
              <a:t>May be unaccompanied children under 18 years</a:t>
            </a:r>
          </a:p>
        </p:txBody>
      </p:sp>
      <p:pic>
        <p:nvPicPr>
          <p:cNvPr id="5" name="Picture 4" descr="Logo&#10;&#10;Description automatically generated">
            <a:extLst>
              <a:ext uri="{FF2B5EF4-FFF2-40B4-BE49-F238E27FC236}">
                <a16:creationId xmlns:a16="http://schemas.microsoft.com/office/drawing/2014/main" id="{1AE27884-0F9E-409B-855E-6DB987250D09}"/>
              </a:ext>
            </a:extLst>
          </p:cNvPr>
          <p:cNvPicPr>
            <a:picLocks noChangeAspect="1"/>
          </p:cNvPicPr>
          <p:nvPr/>
        </p:nvPicPr>
        <p:blipFill>
          <a:blip r:embed="rId3"/>
          <a:stretch>
            <a:fillRect/>
          </a:stretch>
        </p:blipFill>
        <p:spPr>
          <a:xfrm>
            <a:off x="0" y="5410200"/>
            <a:ext cx="1431471" cy="1431471"/>
          </a:xfrm>
          <a:prstGeom prst="rect">
            <a:avLst/>
          </a:prstGeom>
        </p:spPr>
      </p:pic>
    </p:spTree>
    <p:extLst>
      <p:ext uri="{BB962C8B-B14F-4D97-AF65-F5344CB8AC3E}">
        <p14:creationId xmlns:p14="http://schemas.microsoft.com/office/powerpoint/2010/main" val="3647282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94446" y="365125"/>
            <a:ext cx="10515600" cy="1325563"/>
          </a:xfrm>
        </p:spPr>
        <p:txBody>
          <a:bodyPr>
            <a:normAutofit/>
          </a:bodyPr>
          <a:lstStyle/>
          <a:p>
            <a:r>
              <a:rPr lang="en-US" sz="3600" dirty="0"/>
              <a:t>Surveying Quick Tips</a:t>
            </a:r>
          </a:p>
        </p:txBody>
      </p:sp>
      <p:sp>
        <p:nvSpPr>
          <p:cNvPr id="2" name="Content Placeholder 1"/>
          <p:cNvSpPr>
            <a:spLocks noGrp="1"/>
          </p:cNvSpPr>
          <p:nvPr>
            <p:ph idx="1"/>
          </p:nvPr>
        </p:nvSpPr>
        <p:spPr>
          <a:xfrm>
            <a:off x="838200" y="1724555"/>
            <a:ext cx="10515600" cy="4729287"/>
          </a:xfrm>
        </p:spPr>
        <p:txBody>
          <a:bodyPr>
            <a:normAutofit lnSpcReduction="10000"/>
          </a:bodyPr>
          <a:lstStyle/>
          <a:p>
            <a:r>
              <a:rPr lang="en-US" dirty="0"/>
              <a:t>Remember that you are speaking to highly vulnerable people and asking some very sensitive questions. Always lead with respect for the person you’re speaking with and their dignity.</a:t>
            </a:r>
          </a:p>
          <a:p>
            <a:r>
              <a:rPr lang="en-US" dirty="0"/>
              <a:t>Everyone has the right to refuse to answer any or all of your questions. </a:t>
            </a:r>
          </a:p>
          <a:p>
            <a:pPr lvl="1"/>
            <a:r>
              <a:rPr lang="en-US" dirty="0"/>
              <a:t>You can collect observable data elements in this scenario.</a:t>
            </a:r>
          </a:p>
          <a:p>
            <a:r>
              <a:rPr lang="en-US" dirty="0"/>
              <a:t>Ask all questions, unless the person has already volunteered the answer to the question over the course of your conversation.</a:t>
            </a:r>
          </a:p>
          <a:p>
            <a:r>
              <a:rPr lang="en-US" dirty="0"/>
              <a:t>Always ask questions as written; do not embed assumptions into how you ask, even if you think you already know the answer.</a:t>
            </a:r>
          </a:p>
          <a:p>
            <a:pPr lvl="1"/>
            <a:r>
              <a:rPr lang="en-US" dirty="0"/>
              <a:t>Example: Ask: “How do you identify your gender?” Do not ask: “You’re male, right?”</a:t>
            </a:r>
          </a:p>
        </p:txBody>
      </p:sp>
      <p:sp>
        <p:nvSpPr>
          <p:cNvPr id="13" name="Rounded Rectangle 8">
            <a:extLst>
              <a:ext uri="{FF2B5EF4-FFF2-40B4-BE49-F238E27FC236}">
                <a16:creationId xmlns:a16="http://schemas.microsoft.com/office/drawing/2014/main" id="{C3EF1B05-B3CA-45C6-A263-C076C3EA80B7}"/>
              </a:ext>
            </a:extLst>
          </p:cNvPr>
          <p:cNvSpPr/>
          <p:nvPr/>
        </p:nvSpPr>
        <p:spPr>
          <a:xfrm>
            <a:off x="9859454" y="130918"/>
            <a:ext cx="2136160" cy="4721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20" tIns="80010" rIns="160020" bIns="80010" numCol="1" spcCol="1270" anchor="ctr" anchorCtr="0">
            <a:noAutofit/>
          </a:bodyPr>
          <a:lstStyle/>
          <a:p>
            <a:pPr lvl="0" algn="ctr" defTabSz="1866900">
              <a:lnSpc>
                <a:spcPct val="90000"/>
              </a:lnSpc>
              <a:spcBef>
                <a:spcPct val="0"/>
              </a:spcBef>
              <a:spcAft>
                <a:spcPct val="35000"/>
              </a:spcAft>
            </a:pPr>
            <a:r>
              <a:rPr lang="en-US" sz="2400" kern="1200" dirty="0"/>
              <a:t>Your Role</a:t>
            </a:r>
          </a:p>
        </p:txBody>
      </p:sp>
      <p:pic>
        <p:nvPicPr>
          <p:cNvPr id="6" name="Picture 5" descr="Logo&#10;&#10;Description automatically generated">
            <a:extLst>
              <a:ext uri="{FF2B5EF4-FFF2-40B4-BE49-F238E27FC236}">
                <a16:creationId xmlns:a16="http://schemas.microsoft.com/office/drawing/2014/main" id="{101A345D-7F15-44C6-835A-4665AFE17D31}"/>
              </a:ext>
            </a:extLst>
          </p:cNvPr>
          <p:cNvPicPr>
            <a:picLocks noChangeAspect="1"/>
          </p:cNvPicPr>
          <p:nvPr/>
        </p:nvPicPr>
        <p:blipFill>
          <a:blip r:embed="rId3"/>
          <a:stretch>
            <a:fillRect/>
          </a:stretch>
        </p:blipFill>
        <p:spPr>
          <a:xfrm>
            <a:off x="0" y="5410200"/>
            <a:ext cx="1431471" cy="1431471"/>
          </a:xfrm>
          <a:prstGeom prst="rect">
            <a:avLst/>
          </a:prstGeom>
        </p:spPr>
      </p:pic>
    </p:spTree>
    <p:extLst>
      <p:ext uri="{BB962C8B-B14F-4D97-AF65-F5344CB8AC3E}">
        <p14:creationId xmlns:p14="http://schemas.microsoft.com/office/powerpoint/2010/main" val="591307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27F96-E7B6-4FC0-8084-ED8F4B2B4453}"/>
              </a:ext>
            </a:extLst>
          </p:cNvPr>
          <p:cNvSpPr>
            <a:spLocks noGrp="1"/>
          </p:cNvSpPr>
          <p:nvPr>
            <p:ph type="title"/>
          </p:nvPr>
        </p:nvSpPr>
        <p:spPr>
          <a:xfrm>
            <a:off x="221751" y="365125"/>
            <a:ext cx="10515600" cy="1325563"/>
          </a:xfrm>
        </p:spPr>
        <p:txBody>
          <a:bodyPr>
            <a:normAutofit/>
          </a:bodyPr>
          <a:lstStyle/>
          <a:p>
            <a:r>
              <a:rPr lang="en-US" sz="3600" dirty="0"/>
              <a:t>Step-by-Step Guide to Conducting Interviews</a:t>
            </a:r>
          </a:p>
        </p:txBody>
      </p:sp>
      <p:sp>
        <p:nvSpPr>
          <p:cNvPr id="3" name="Content Placeholder 2">
            <a:extLst>
              <a:ext uri="{FF2B5EF4-FFF2-40B4-BE49-F238E27FC236}">
                <a16:creationId xmlns:a16="http://schemas.microsoft.com/office/drawing/2014/main" id="{FC055908-9555-4651-B95B-450D417F38BA}"/>
              </a:ext>
            </a:extLst>
          </p:cNvPr>
          <p:cNvSpPr>
            <a:spLocks noGrp="1"/>
          </p:cNvSpPr>
          <p:nvPr>
            <p:ph idx="1"/>
          </p:nvPr>
        </p:nvSpPr>
        <p:spPr>
          <a:xfrm>
            <a:off x="838200" y="1769711"/>
            <a:ext cx="10515600" cy="3107343"/>
          </a:xfrm>
        </p:spPr>
        <p:txBody>
          <a:bodyPr>
            <a:normAutofit fontScale="92500" lnSpcReduction="20000"/>
          </a:bodyPr>
          <a:lstStyle/>
          <a:p>
            <a:pPr marL="0" indent="0">
              <a:buNone/>
            </a:pPr>
            <a:r>
              <a:rPr lang="en-US" b="1" dirty="0"/>
              <a:t>Step 1: Approach &amp; Introduction</a:t>
            </a:r>
          </a:p>
          <a:p>
            <a:r>
              <a:rPr lang="en-US" dirty="0"/>
              <a:t>Approach the person and introduce yourself</a:t>
            </a:r>
          </a:p>
          <a:p>
            <a:r>
              <a:rPr lang="en-US" dirty="0"/>
              <a:t>Ask if the person has a few minutes to answer some questions</a:t>
            </a:r>
          </a:p>
          <a:p>
            <a:r>
              <a:rPr lang="en-US" dirty="0"/>
              <a:t>Keep in mind:</a:t>
            </a:r>
          </a:p>
          <a:p>
            <a:pPr lvl="1"/>
            <a:r>
              <a:rPr lang="en-US" dirty="0"/>
              <a:t>Individuals sleeping outside may be dealing with active addiction, mental health concerns and significant trauma histories. Do not sneak up on or startle people. Never shine flashlights in people’s faces.</a:t>
            </a:r>
          </a:p>
          <a:p>
            <a:pPr lvl="1"/>
            <a:r>
              <a:rPr lang="en-US" dirty="0"/>
              <a:t>Maintain eye contact (if possible) and an open stance with your hands visible. Use a tone of voice that’s approachable. Speak slowly, be polite, and don’t shout.</a:t>
            </a:r>
          </a:p>
        </p:txBody>
      </p:sp>
      <p:graphicFrame>
        <p:nvGraphicFramePr>
          <p:cNvPr id="7" name="Diagram 6">
            <a:extLst>
              <a:ext uri="{FF2B5EF4-FFF2-40B4-BE49-F238E27FC236}">
                <a16:creationId xmlns:a16="http://schemas.microsoft.com/office/drawing/2014/main" id="{0935C0EA-86F8-4699-8E34-40D11AF098BA}"/>
              </a:ext>
            </a:extLst>
          </p:cNvPr>
          <p:cNvGraphicFramePr/>
          <p:nvPr/>
        </p:nvGraphicFramePr>
        <p:xfrm>
          <a:off x="61645" y="4798031"/>
          <a:ext cx="12068710" cy="16074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Logo&#10;&#10;Description automatically generated">
            <a:extLst>
              <a:ext uri="{FF2B5EF4-FFF2-40B4-BE49-F238E27FC236}">
                <a16:creationId xmlns:a16="http://schemas.microsoft.com/office/drawing/2014/main" id="{39F5C382-BD2F-4628-A9B8-8E4D2618A1A7}"/>
              </a:ext>
            </a:extLst>
          </p:cNvPr>
          <p:cNvPicPr>
            <a:picLocks noChangeAspect="1"/>
          </p:cNvPicPr>
          <p:nvPr/>
        </p:nvPicPr>
        <p:blipFill>
          <a:blip r:embed="rId8"/>
          <a:stretch>
            <a:fillRect/>
          </a:stretch>
        </p:blipFill>
        <p:spPr>
          <a:xfrm>
            <a:off x="0" y="5410200"/>
            <a:ext cx="1431471" cy="1431471"/>
          </a:xfrm>
          <a:prstGeom prst="rect">
            <a:avLst/>
          </a:prstGeom>
        </p:spPr>
      </p:pic>
    </p:spTree>
    <p:extLst>
      <p:ext uri="{BB962C8B-B14F-4D97-AF65-F5344CB8AC3E}">
        <p14:creationId xmlns:p14="http://schemas.microsoft.com/office/powerpoint/2010/main" val="3794234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1BAEE-C72D-498A-8065-7D278E31213A}"/>
              </a:ext>
            </a:extLst>
          </p:cNvPr>
          <p:cNvSpPr>
            <a:spLocks noGrp="1"/>
          </p:cNvSpPr>
          <p:nvPr>
            <p:ph type="title"/>
          </p:nvPr>
        </p:nvSpPr>
        <p:spPr>
          <a:xfrm>
            <a:off x="211477" y="344577"/>
            <a:ext cx="10515600" cy="1325563"/>
          </a:xfrm>
        </p:spPr>
        <p:txBody>
          <a:bodyPr>
            <a:normAutofit/>
          </a:bodyPr>
          <a:lstStyle/>
          <a:p>
            <a:r>
              <a:rPr lang="en-US" sz="3600" dirty="0"/>
              <a:t>Step-by-Step Guide to Conducting Interviews</a:t>
            </a:r>
          </a:p>
        </p:txBody>
      </p:sp>
      <p:sp>
        <p:nvSpPr>
          <p:cNvPr id="7" name="Content Placeholder 2">
            <a:extLst>
              <a:ext uri="{FF2B5EF4-FFF2-40B4-BE49-F238E27FC236}">
                <a16:creationId xmlns:a16="http://schemas.microsoft.com/office/drawing/2014/main" id="{1F3DFBD6-224D-45AD-9D4D-9DB93FBF30F8}"/>
              </a:ext>
            </a:extLst>
          </p:cNvPr>
          <p:cNvSpPr>
            <a:spLocks noGrp="1"/>
          </p:cNvSpPr>
          <p:nvPr>
            <p:ph idx="1"/>
          </p:nvPr>
        </p:nvSpPr>
        <p:spPr>
          <a:xfrm>
            <a:off x="838200" y="1825625"/>
            <a:ext cx="10515600" cy="4351338"/>
          </a:xfrm>
        </p:spPr>
        <p:txBody>
          <a:bodyPr>
            <a:normAutofit/>
          </a:bodyPr>
          <a:lstStyle/>
          <a:p>
            <a:pPr marL="0" indent="0">
              <a:buNone/>
            </a:pPr>
            <a:r>
              <a:rPr lang="en-US" b="1" dirty="0"/>
              <a:t>Step 2: Explain what you’re doing &amp; get consent</a:t>
            </a:r>
          </a:p>
          <a:p>
            <a:r>
              <a:rPr lang="en-US" dirty="0"/>
              <a:t>Explain why you’re there</a:t>
            </a:r>
          </a:p>
          <a:p>
            <a:r>
              <a:rPr lang="en-US" dirty="0"/>
              <a:t>If they consent to answering your questions, continue with the interview. </a:t>
            </a:r>
            <a:r>
              <a:rPr lang="en-US" i="1" dirty="0"/>
              <a:t>If they don’t, thank them for their time, and enter any observable elements into the survey.</a:t>
            </a:r>
          </a:p>
        </p:txBody>
      </p:sp>
      <p:graphicFrame>
        <p:nvGraphicFramePr>
          <p:cNvPr id="8" name="Diagram 7">
            <a:extLst>
              <a:ext uri="{FF2B5EF4-FFF2-40B4-BE49-F238E27FC236}">
                <a16:creationId xmlns:a16="http://schemas.microsoft.com/office/drawing/2014/main" id="{CFF6B0DE-F8C4-4A5C-BBE3-00086A6ED67C}"/>
              </a:ext>
            </a:extLst>
          </p:cNvPr>
          <p:cNvGraphicFramePr/>
          <p:nvPr>
            <p:extLst>
              <p:ext uri="{D42A27DB-BD31-4B8C-83A1-F6EECF244321}">
                <p14:modId xmlns:p14="http://schemas.microsoft.com/office/powerpoint/2010/main" val="1098342180"/>
              </p:ext>
            </p:extLst>
          </p:nvPr>
        </p:nvGraphicFramePr>
        <p:xfrm>
          <a:off x="61645" y="4322213"/>
          <a:ext cx="12068710" cy="16074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Logo&#10;&#10;Description automatically generated">
            <a:extLst>
              <a:ext uri="{FF2B5EF4-FFF2-40B4-BE49-F238E27FC236}">
                <a16:creationId xmlns:a16="http://schemas.microsoft.com/office/drawing/2014/main" id="{114FD033-28AF-403B-BA7A-FFAD1389B199}"/>
              </a:ext>
            </a:extLst>
          </p:cNvPr>
          <p:cNvPicPr>
            <a:picLocks noChangeAspect="1"/>
          </p:cNvPicPr>
          <p:nvPr/>
        </p:nvPicPr>
        <p:blipFill>
          <a:blip r:embed="rId8"/>
          <a:stretch>
            <a:fillRect/>
          </a:stretch>
        </p:blipFill>
        <p:spPr>
          <a:xfrm>
            <a:off x="0" y="5410200"/>
            <a:ext cx="1431471" cy="1431471"/>
          </a:xfrm>
          <a:prstGeom prst="rect">
            <a:avLst/>
          </a:prstGeom>
        </p:spPr>
      </p:pic>
    </p:spTree>
    <p:extLst>
      <p:ext uri="{BB962C8B-B14F-4D97-AF65-F5344CB8AC3E}">
        <p14:creationId xmlns:p14="http://schemas.microsoft.com/office/powerpoint/2010/main" val="2176778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6C561-3269-4EA9-8820-1E35F6DA86B0}"/>
              </a:ext>
            </a:extLst>
          </p:cNvPr>
          <p:cNvSpPr>
            <a:spLocks noGrp="1"/>
          </p:cNvSpPr>
          <p:nvPr>
            <p:ph type="title"/>
          </p:nvPr>
        </p:nvSpPr>
        <p:spPr>
          <a:xfrm>
            <a:off x="108734" y="344577"/>
            <a:ext cx="10515600" cy="1325563"/>
          </a:xfrm>
        </p:spPr>
        <p:txBody>
          <a:bodyPr>
            <a:normAutofit/>
          </a:bodyPr>
          <a:lstStyle/>
          <a:p>
            <a:r>
              <a:rPr lang="en-US" sz="3600" dirty="0"/>
              <a:t>Step-by-Step Guide to Conducting Interviews</a:t>
            </a:r>
          </a:p>
        </p:txBody>
      </p:sp>
      <p:sp>
        <p:nvSpPr>
          <p:cNvPr id="3" name="Content Placeholder 2">
            <a:extLst>
              <a:ext uri="{FF2B5EF4-FFF2-40B4-BE49-F238E27FC236}">
                <a16:creationId xmlns:a16="http://schemas.microsoft.com/office/drawing/2014/main" id="{525A75AD-98AB-4B6D-9A0C-8BC1A4DFFCA6}"/>
              </a:ext>
            </a:extLst>
          </p:cNvPr>
          <p:cNvSpPr>
            <a:spLocks noGrp="1"/>
          </p:cNvSpPr>
          <p:nvPr>
            <p:ph idx="1"/>
          </p:nvPr>
        </p:nvSpPr>
        <p:spPr/>
        <p:txBody>
          <a:bodyPr>
            <a:normAutofit/>
          </a:bodyPr>
          <a:lstStyle/>
          <a:p>
            <a:pPr marL="0" indent="0">
              <a:buNone/>
            </a:pPr>
            <a:endParaRPr lang="en-US" b="1" dirty="0"/>
          </a:p>
          <a:p>
            <a:pPr marL="0" indent="0">
              <a:buNone/>
            </a:pPr>
            <a:r>
              <a:rPr lang="en-US" b="1" dirty="0"/>
              <a:t>Step 3: Conduct the interview using the survey form</a:t>
            </a:r>
          </a:p>
          <a:p>
            <a:r>
              <a:rPr lang="en-US" dirty="0"/>
              <a:t>Go through each question in the survey form. </a:t>
            </a:r>
          </a:p>
          <a:p>
            <a:pPr lvl="1"/>
            <a:r>
              <a:rPr lang="en-US" dirty="0"/>
              <a:t>Remember: people have the right not to answer all questions!</a:t>
            </a:r>
          </a:p>
          <a:p>
            <a:pPr marL="0" indent="0">
              <a:buNone/>
            </a:pPr>
            <a:endParaRPr lang="en-US" b="1" dirty="0"/>
          </a:p>
          <a:p>
            <a:pPr marL="0" indent="0">
              <a:buNone/>
            </a:pPr>
            <a:r>
              <a:rPr lang="en-US" b="1" dirty="0"/>
              <a:t>Step 4: Closing the interview</a:t>
            </a:r>
          </a:p>
          <a:p>
            <a:r>
              <a:rPr lang="en-US" dirty="0"/>
              <a:t>Thank the person for their time</a:t>
            </a:r>
          </a:p>
          <a:p>
            <a:endParaRPr lang="en-US" dirty="0"/>
          </a:p>
        </p:txBody>
      </p:sp>
      <p:pic>
        <p:nvPicPr>
          <p:cNvPr id="5" name="Picture 4" descr="Logo&#10;&#10;Description automatically generated">
            <a:extLst>
              <a:ext uri="{FF2B5EF4-FFF2-40B4-BE49-F238E27FC236}">
                <a16:creationId xmlns:a16="http://schemas.microsoft.com/office/drawing/2014/main" id="{6FEDA128-6CBF-4B61-990F-D3EB450C4ABC}"/>
              </a:ext>
            </a:extLst>
          </p:cNvPr>
          <p:cNvPicPr>
            <a:picLocks noChangeAspect="1"/>
          </p:cNvPicPr>
          <p:nvPr/>
        </p:nvPicPr>
        <p:blipFill>
          <a:blip r:embed="rId3"/>
          <a:stretch>
            <a:fillRect/>
          </a:stretch>
        </p:blipFill>
        <p:spPr>
          <a:xfrm>
            <a:off x="0" y="5410200"/>
            <a:ext cx="1431471" cy="1431471"/>
          </a:xfrm>
          <a:prstGeom prst="rect">
            <a:avLst/>
          </a:prstGeom>
        </p:spPr>
      </p:pic>
    </p:spTree>
    <p:extLst>
      <p:ext uri="{BB962C8B-B14F-4D97-AF65-F5344CB8AC3E}">
        <p14:creationId xmlns:p14="http://schemas.microsoft.com/office/powerpoint/2010/main" val="3321096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FEE13-AE00-4077-8B8C-31E1B3968C18}"/>
              </a:ext>
            </a:extLst>
          </p:cNvPr>
          <p:cNvSpPr>
            <a:spLocks noGrp="1"/>
          </p:cNvSpPr>
          <p:nvPr>
            <p:ph type="title"/>
          </p:nvPr>
        </p:nvSpPr>
        <p:spPr/>
        <p:txBody>
          <a:bodyPr/>
          <a:lstStyle/>
          <a:p>
            <a:r>
              <a:rPr lang="en-US" dirty="0"/>
              <a:t>Why do we do a PIT count?</a:t>
            </a:r>
          </a:p>
        </p:txBody>
      </p:sp>
      <p:graphicFrame>
        <p:nvGraphicFramePr>
          <p:cNvPr id="8" name="Diagram 7">
            <a:extLst>
              <a:ext uri="{FF2B5EF4-FFF2-40B4-BE49-F238E27FC236}">
                <a16:creationId xmlns:a16="http://schemas.microsoft.com/office/drawing/2014/main" id="{BE3A5578-1D40-4416-9499-8024870E8F1F}"/>
              </a:ext>
            </a:extLst>
          </p:cNvPr>
          <p:cNvGraphicFramePr/>
          <p:nvPr>
            <p:extLst>
              <p:ext uri="{D42A27DB-BD31-4B8C-83A1-F6EECF244321}">
                <p14:modId xmlns:p14="http://schemas.microsoft.com/office/powerpoint/2010/main" val="3070221761"/>
              </p:ext>
            </p:extLst>
          </p:nvPr>
        </p:nvGraphicFramePr>
        <p:xfrm>
          <a:off x="1400202" y="2003435"/>
          <a:ext cx="9843152" cy="4351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Logo&#10;&#10;Description automatically generated">
            <a:extLst>
              <a:ext uri="{FF2B5EF4-FFF2-40B4-BE49-F238E27FC236}">
                <a16:creationId xmlns:a16="http://schemas.microsoft.com/office/drawing/2014/main" id="{3482F194-3722-48CD-B318-A74D1FFD3135}"/>
              </a:ext>
            </a:extLst>
          </p:cNvPr>
          <p:cNvPicPr>
            <a:picLocks noChangeAspect="1"/>
          </p:cNvPicPr>
          <p:nvPr/>
        </p:nvPicPr>
        <p:blipFill>
          <a:blip r:embed="rId8"/>
          <a:stretch>
            <a:fillRect/>
          </a:stretch>
        </p:blipFill>
        <p:spPr>
          <a:xfrm>
            <a:off x="0" y="5410200"/>
            <a:ext cx="1431471" cy="1431471"/>
          </a:xfrm>
          <a:prstGeom prst="rect">
            <a:avLst/>
          </a:prstGeom>
        </p:spPr>
      </p:pic>
    </p:spTree>
    <p:extLst>
      <p:ext uri="{BB962C8B-B14F-4D97-AF65-F5344CB8AC3E}">
        <p14:creationId xmlns:p14="http://schemas.microsoft.com/office/powerpoint/2010/main" val="33614039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56D23-1101-4812-B95B-4124FFD637C8}"/>
              </a:ext>
            </a:extLst>
          </p:cNvPr>
          <p:cNvSpPr>
            <a:spLocks noGrp="1"/>
          </p:cNvSpPr>
          <p:nvPr>
            <p:ph type="title"/>
          </p:nvPr>
        </p:nvSpPr>
        <p:spPr>
          <a:xfrm>
            <a:off x="345041" y="344577"/>
            <a:ext cx="10515600" cy="1325563"/>
          </a:xfrm>
        </p:spPr>
        <p:txBody>
          <a:bodyPr>
            <a:normAutofit/>
          </a:bodyPr>
          <a:lstStyle/>
          <a:p>
            <a:r>
              <a:rPr lang="en-US" sz="3600" dirty="0">
                <a:solidFill>
                  <a:schemeClr val="bg1"/>
                </a:solidFill>
              </a:rPr>
              <a:t>Observation Survey Method</a:t>
            </a:r>
          </a:p>
        </p:txBody>
      </p:sp>
      <p:sp>
        <p:nvSpPr>
          <p:cNvPr id="3" name="Content Placeholder 2">
            <a:extLst>
              <a:ext uri="{FF2B5EF4-FFF2-40B4-BE49-F238E27FC236}">
                <a16:creationId xmlns:a16="http://schemas.microsoft.com/office/drawing/2014/main" id="{C7B15C3A-7908-4342-A04B-7C5FF3382972}"/>
              </a:ext>
            </a:extLst>
          </p:cNvPr>
          <p:cNvSpPr>
            <a:spLocks noGrp="1"/>
          </p:cNvSpPr>
          <p:nvPr>
            <p:ph idx="1"/>
          </p:nvPr>
        </p:nvSpPr>
        <p:spPr/>
        <p:txBody>
          <a:bodyPr/>
          <a:lstStyle/>
          <a:p>
            <a:r>
              <a:rPr lang="en-US" sz="4000" b="1" u="sng" dirty="0">
                <a:solidFill>
                  <a:schemeClr val="accent3">
                    <a:lumMod val="50000"/>
                  </a:schemeClr>
                </a:solidFill>
              </a:rPr>
              <a:t>Only use </a:t>
            </a:r>
            <a:r>
              <a:rPr lang="en-US" dirty="0"/>
              <a:t>when you are unable to complete a survey with someone</a:t>
            </a:r>
          </a:p>
          <a:p>
            <a:pPr lvl="1"/>
            <a:r>
              <a:rPr lang="en-US" dirty="0"/>
              <a:t>Individual does not give consent</a:t>
            </a:r>
          </a:p>
          <a:p>
            <a:pPr lvl="1"/>
            <a:r>
              <a:rPr lang="en-US" dirty="0"/>
              <a:t>Individual asleep</a:t>
            </a:r>
          </a:p>
          <a:p>
            <a:r>
              <a:rPr lang="en-US" dirty="0"/>
              <a:t>Include any details that help to </a:t>
            </a:r>
            <a:r>
              <a:rPr lang="en-US" b="1" dirty="0"/>
              <a:t>make the person identifiable, </a:t>
            </a:r>
            <a:r>
              <a:rPr lang="en-US" dirty="0"/>
              <a:t>including location, estimated age, gender and race</a:t>
            </a:r>
            <a:endParaRPr lang="en-US" b="1" dirty="0"/>
          </a:p>
          <a:p>
            <a:r>
              <a:rPr lang="en-US" b="1" dirty="0"/>
              <a:t>Do not use this method if you do not see a person</a:t>
            </a:r>
          </a:p>
          <a:p>
            <a:pPr lvl="1"/>
            <a:r>
              <a:rPr lang="en-US" dirty="0"/>
              <a:t>MEANING: An empty campsite or car should not be counted, only a person seen in the campsite or car</a:t>
            </a:r>
          </a:p>
          <a:p>
            <a:endParaRPr lang="en-US" dirty="0"/>
          </a:p>
        </p:txBody>
      </p:sp>
      <p:pic>
        <p:nvPicPr>
          <p:cNvPr id="5" name="Picture 4" descr="Logo&#10;&#10;Description automatically generated">
            <a:extLst>
              <a:ext uri="{FF2B5EF4-FFF2-40B4-BE49-F238E27FC236}">
                <a16:creationId xmlns:a16="http://schemas.microsoft.com/office/drawing/2014/main" id="{D9163436-CCF1-4EAB-8D35-8BA22E0B94E5}"/>
              </a:ext>
            </a:extLst>
          </p:cNvPr>
          <p:cNvPicPr>
            <a:picLocks noChangeAspect="1"/>
          </p:cNvPicPr>
          <p:nvPr/>
        </p:nvPicPr>
        <p:blipFill>
          <a:blip r:embed="rId3"/>
          <a:stretch>
            <a:fillRect/>
          </a:stretch>
        </p:blipFill>
        <p:spPr>
          <a:xfrm>
            <a:off x="0" y="5410200"/>
            <a:ext cx="1431471" cy="1431471"/>
          </a:xfrm>
          <a:prstGeom prst="rect">
            <a:avLst/>
          </a:prstGeom>
        </p:spPr>
      </p:pic>
    </p:spTree>
    <p:extLst>
      <p:ext uri="{BB962C8B-B14F-4D97-AF65-F5344CB8AC3E}">
        <p14:creationId xmlns:p14="http://schemas.microsoft.com/office/powerpoint/2010/main" val="2672157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PIT Count Dos </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697394367"/>
              </p:ext>
            </p:extLst>
          </p:nvPr>
        </p:nvGraphicFramePr>
        <p:xfrm>
          <a:off x="838200" y="2126751"/>
          <a:ext cx="9682537" cy="40502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ounded Rectangle 8">
            <a:extLst>
              <a:ext uri="{FF2B5EF4-FFF2-40B4-BE49-F238E27FC236}">
                <a16:creationId xmlns:a16="http://schemas.microsoft.com/office/drawing/2014/main" id="{7D7C1945-1096-4486-AECA-7206FD6E26B3}"/>
              </a:ext>
            </a:extLst>
          </p:cNvPr>
          <p:cNvSpPr/>
          <p:nvPr/>
        </p:nvSpPr>
        <p:spPr>
          <a:xfrm>
            <a:off x="9694528" y="133049"/>
            <a:ext cx="2298828" cy="5115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0020" tIns="80010" rIns="160020" bIns="80010" numCol="1" spcCol="1270" anchor="ctr" anchorCtr="0">
            <a:noAutofit/>
          </a:bodyPr>
          <a:lstStyle/>
          <a:p>
            <a:pPr lvl="0" algn="ctr" defTabSz="1866900">
              <a:lnSpc>
                <a:spcPct val="90000"/>
              </a:lnSpc>
              <a:spcBef>
                <a:spcPct val="0"/>
              </a:spcBef>
              <a:spcAft>
                <a:spcPct val="35000"/>
              </a:spcAft>
            </a:pPr>
            <a:r>
              <a:rPr lang="en-US" sz="2400" kern="1200" dirty="0"/>
              <a:t>Survey</a:t>
            </a:r>
          </a:p>
        </p:txBody>
      </p:sp>
      <p:pic>
        <p:nvPicPr>
          <p:cNvPr id="6" name="Picture 5" descr="Logo&#10;&#10;Description automatically generated">
            <a:extLst>
              <a:ext uri="{FF2B5EF4-FFF2-40B4-BE49-F238E27FC236}">
                <a16:creationId xmlns:a16="http://schemas.microsoft.com/office/drawing/2014/main" id="{9441F48B-D10B-4079-8992-A487AF071CCF}"/>
              </a:ext>
            </a:extLst>
          </p:cNvPr>
          <p:cNvPicPr>
            <a:picLocks noChangeAspect="1"/>
          </p:cNvPicPr>
          <p:nvPr/>
        </p:nvPicPr>
        <p:blipFill>
          <a:blip r:embed="rId8"/>
          <a:stretch>
            <a:fillRect/>
          </a:stretch>
        </p:blipFill>
        <p:spPr>
          <a:xfrm>
            <a:off x="0" y="5410200"/>
            <a:ext cx="1431471" cy="1431471"/>
          </a:xfrm>
          <a:prstGeom prst="rect">
            <a:avLst/>
          </a:prstGeom>
        </p:spPr>
      </p:pic>
    </p:spTree>
    <p:extLst>
      <p:ext uri="{BB962C8B-B14F-4D97-AF65-F5344CB8AC3E}">
        <p14:creationId xmlns:p14="http://schemas.microsoft.com/office/powerpoint/2010/main" val="1626199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PIT Count Don’ts</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703150196"/>
              </p:ext>
            </p:extLst>
          </p:nvPr>
        </p:nvGraphicFramePr>
        <p:xfrm>
          <a:off x="838200" y="2095928"/>
          <a:ext cx="9785279" cy="40810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Logo&#10;&#10;Description automatically generated">
            <a:extLst>
              <a:ext uri="{FF2B5EF4-FFF2-40B4-BE49-F238E27FC236}">
                <a16:creationId xmlns:a16="http://schemas.microsoft.com/office/drawing/2014/main" id="{4A1DACEB-05AD-44A7-849F-D301078AFDA4}"/>
              </a:ext>
            </a:extLst>
          </p:cNvPr>
          <p:cNvPicPr>
            <a:picLocks noChangeAspect="1"/>
          </p:cNvPicPr>
          <p:nvPr/>
        </p:nvPicPr>
        <p:blipFill>
          <a:blip r:embed="rId8"/>
          <a:stretch>
            <a:fillRect/>
          </a:stretch>
        </p:blipFill>
        <p:spPr>
          <a:xfrm>
            <a:off x="0" y="5410200"/>
            <a:ext cx="1431471" cy="1431471"/>
          </a:xfrm>
          <a:prstGeom prst="rect">
            <a:avLst/>
          </a:prstGeom>
        </p:spPr>
      </p:pic>
    </p:spTree>
    <p:extLst>
      <p:ext uri="{BB962C8B-B14F-4D97-AF65-F5344CB8AC3E}">
        <p14:creationId xmlns:p14="http://schemas.microsoft.com/office/powerpoint/2010/main" val="787952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sz="3600" dirty="0"/>
              <a:t>What to Bring</a:t>
            </a:r>
          </a:p>
        </p:txBody>
      </p:sp>
      <p:sp>
        <p:nvSpPr>
          <p:cNvPr id="3" name="Content Placeholder 2"/>
          <p:cNvSpPr>
            <a:spLocks noGrp="1"/>
          </p:cNvSpPr>
          <p:nvPr>
            <p:ph idx="1"/>
          </p:nvPr>
        </p:nvSpPr>
        <p:spPr>
          <a:xfrm>
            <a:off x="838200" y="1825625"/>
            <a:ext cx="10515600" cy="4346575"/>
          </a:xfrm>
        </p:spPr>
        <p:txBody>
          <a:bodyPr>
            <a:noAutofit/>
          </a:bodyPr>
          <a:lstStyle/>
          <a:p>
            <a:pPr lvl="0"/>
            <a:r>
              <a:rPr lang="en-US" sz="2400" dirty="0"/>
              <a:t>Your vehicle if you volunteer to drive</a:t>
            </a:r>
          </a:p>
          <a:p>
            <a:pPr lvl="0"/>
            <a:r>
              <a:rPr lang="en-US" sz="2400" dirty="0"/>
              <a:t>Weather-appropriate clothing:</a:t>
            </a:r>
          </a:p>
          <a:p>
            <a:pPr lvl="1"/>
            <a:r>
              <a:rPr lang="en-US" dirty="0"/>
              <a:t>Warm, dry clothing that is comfortable to move around in; layers (if it’s cold)</a:t>
            </a:r>
          </a:p>
          <a:p>
            <a:pPr lvl="1"/>
            <a:r>
              <a:rPr lang="en-US" dirty="0"/>
              <a:t>Don’t over-dress (walking around for several hours will generate body heat)</a:t>
            </a:r>
          </a:p>
          <a:p>
            <a:pPr lvl="1"/>
            <a:r>
              <a:rPr lang="en-US" dirty="0"/>
              <a:t>Light or bright colored / reflective clothing</a:t>
            </a:r>
          </a:p>
          <a:p>
            <a:pPr lvl="1"/>
            <a:r>
              <a:rPr lang="en-US" dirty="0"/>
              <a:t>Shoes: warm, sturdy, comfortable for walking, waterproof if possible</a:t>
            </a:r>
          </a:p>
          <a:p>
            <a:pPr lvl="0"/>
            <a:r>
              <a:rPr lang="en-US" sz="2400" dirty="0"/>
              <a:t>Flashlights and/or headlamp</a:t>
            </a:r>
          </a:p>
          <a:p>
            <a:pPr lvl="0"/>
            <a:r>
              <a:rPr lang="en-US" sz="2400" dirty="0"/>
              <a:t>Cell phone (fully charged); remote charger or backup battery. Consider setting an emergency contact (ICE) </a:t>
            </a:r>
          </a:p>
          <a:p>
            <a:pPr lvl="0"/>
            <a:r>
              <a:rPr lang="en-US" sz="2400" dirty="0"/>
              <a:t>Energy and compassion; a good set of eyes (visual observation is key)</a:t>
            </a:r>
          </a:p>
        </p:txBody>
      </p:sp>
      <p:pic>
        <p:nvPicPr>
          <p:cNvPr id="5" name="Picture 4" descr="Logo&#10;&#10;Description automatically generated">
            <a:extLst>
              <a:ext uri="{FF2B5EF4-FFF2-40B4-BE49-F238E27FC236}">
                <a16:creationId xmlns:a16="http://schemas.microsoft.com/office/drawing/2014/main" id="{AD9938FE-DE72-49EA-A847-EAA0D8135932}"/>
              </a:ext>
            </a:extLst>
          </p:cNvPr>
          <p:cNvPicPr>
            <a:picLocks noChangeAspect="1"/>
          </p:cNvPicPr>
          <p:nvPr/>
        </p:nvPicPr>
        <p:blipFill>
          <a:blip r:embed="rId3"/>
          <a:stretch>
            <a:fillRect/>
          </a:stretch>
        </p:blipFill>
        <p:spPr>
          <a:xfrm>
            <a:off x="0" y="5410200"/>
            <a:ext cx="1431471" cy="1431471"/>
          </a:xfrm>
          <a:prstGeom prst="rect">
            <a:avLst/>
          </a:prstGeom>
        </p:spPr>
      </p:pic>
    </p:spTree>
    <p:extLst>
      <p:ext uri="{BB962C8B-B14F-4D97-AF65-F5344CB8AC3E}">
        <p14:creationId xmlns:p14="http://schemas.microsoft.com/office/powerpoint/2010/main" val="1460430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grpSp>
        <p:nvGrpSpPr>
          <p:cNvPr id="499" name="Google Shape;499;p23"/>
          <p:cNvGrpSpPr/>
          <p:nvPr/>
        </p:nvGrpSpPr>
        <p:grpSpPr>
          <a:xfrm>
            <a:off x="0" y="0"/>
            <a:ext cx="12212541" cy="6858000"/>
            <a:chOff x="-20542" y="20377"/>
            <a:chExt cx="12212541" cy="6858000"/>
          </a:xfrm>
        </p:grpSpPr>
        <p:pic>
          <p:nvPicPr>
            <p:cNvPr id="500" name="Google Shape;500;p23" descr="A picture containing indoor, mirror, small, sitting&#10;&#10;Description automatically generated"/>
            <p:cNvPicPr preferRelativeResize="0"/>
            <p:nvPr/>
          </p:nvPicPr>
          <p:blipFill rotWithShape="1">
            <a:blip r:embed="rId3">
              <a:alphaModFix/>
            </a:blip>
            <a:srcRect/>
            <a:stretch/>
          </p:blipFill>
          <p:spPr>
            <a:xfrm>
              <a:off x="3189766" y="20377"/>
              <a:ext cx="9002233" cy="6858000"/>
            </a:xfrm>
            <a:prstGeom prst="rect">
              <a:avLst/>
            </a:prstGeom>
            <a:noFill/>
            <a:ln>
              <a:noFill/>
            </a:ln>
          </p:spPr>
        </p:pic>
        <p:pic>
          <p:nvPicPr>
            <p:cNvPr id="501" name="Google Shape;501;p23" descr="A picture containing indoor, mirror, small, sitting&#10;&#10;Description automatically generated"/>
            <p:cNvPicPr preferRelativeResize="0"/>
            <p:nvPr/>
          </p:nvPicPr>
          <p:blipFill rotWithShape="1">
            <a:blip r:embed="rId4">
              <a:alphaModFix/>
            </a:blip>
            <a:srcRect/>
            <a:stretch/>
          </p:blipFill>
          <p:spPr>
            <a:xfrm flipH="1">
              <a:off x="-20542" y="20377"/>
              <a:ext cx="3401694" cy="6858000"/>
            </a:xfrm>
            <a:prstGeom prst="rect">
              <a:avLst/>
            </a:prstGeom>
            <a:noFill/>
            <a:ln>
              <a:noFill/>
            </a:ln>
          </p:spPr>
        </p:pic>
      </p:grpSp>
      <p:sp>
        <p:nvSpPr>
          <p:cNvPr id="502" name="Google Shape;502;p23" descr="People with documents"/>
          <p:cNvSpPr/>
          <p:nvPr/>
        </p:nvSpPr>
        <p:spPr>
          <a:xfrm>
            <a:off x="0" y="-30566"/>
            <a:ext cx="12212542" cy="6919131"/>
          </a:xfrm>
          <a:custGeom>
            <a:avLst/>
            <a:gdLst/>
            <a:ahLst/>
            <a:cxnLst/>
            <a:rect l="l" t="t" r="r" b="b"/>
            <a:pathLst>
              <a:path w="12189460" h="6858000" extrusionOk="0">
                <a:moveTo>
                  <a:pt x="0" y="6858000"/>
                </a:moveTo>
                <a:lnTo>
                  <a:pt x="12188952" y="6858000"/>
                </a:lnTo>
                <a:lnTo>
                  <a:pt x="12188952" y="0"/>
                </a:lnTo>
                <a:lnTo>
                  <a:pt x="0" y="0"/>
                </a:lnTo>
                <a:lnTo>
                  <a:pt x="0" y="6858000"/>
                </a:lnTo>
                <a:close/>
              </a:path>
            </a:pathLst>
          </a:custGeom>
          <a:solidFill>
            <a:schemeClr val="accent2">
              <a:alpha val="73333"/>
            </a:scheme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03" name="Google Shape;503;p23"/>
          <p:cNvSpPr txBox="1">
            <a:spLocks noGrp="1"/>
          </p:cNvSpPr>
          <p:nvPr>
            <p:ph type="title"/>
          </p:nvPr>
        </p:nvSpPr>
        <p:spPr>
          <a:xfrm>
            <a:off x="396131" y="2145108"/>
            <a:ext cx="5628351" cy="256778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6600"/>
              <a:buFont typeface="Gill Sans"/>
              <a:buNone/>
            </a:pPr>
            <a:r>
              <a:rPr lang="en-US" sz="6600" dirty="0">
                <a:latin typeface="Calibri" panose="020F0502020204030204" pitchFamily="34" charset="0"/>
                <a:cs typeface="Calibri" panose="020F0502020204030204" pitchFamily="34" charset="0"/>
              </a:rPr>
              <a:t>Thank You!</a:t>
            </a:r>
            <a:endParaRPr dirty="0">
              <a:latin typeface="Calibri" panose="020F0502020204030204" pitchFamily="34" charset="0"/>
              <a:cs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B6A54-410A-4C88-8389-98B0179BF235}"/>
              </a:ext>
            </a:extLst>
          </p:cNvPr>
          <p:cNvSpPr>
            <a:spLocks noGrp="1"/>
          </p:cNvSpPr>
          <p:nvPr>
            <p:ph type="title"/>
          </p:nvPr>
        </p:nvSpPr>
        <p:spPr/>
        <p:txBody>
          <a:bodyPr>
            <a:normAutofit/>
          </a:bodyPr>
          <a:lstStyle/>
          <a:p>
            <a:r>
              <a:rPr lang="en-US" sz="3600" dirty="0"/>
              <a:t>What is the Point-in-Time (PIT) count?</a:t>
            </a:r>
          </a:p>
        </p:txBody>
      </p:sp>
      <p:sp>
        <p:nvSpPr>
          <p:cNvPr id="4" name="Content Placeholder 2">
            <a:extLst>
              <a:ext uri="{FF2B5EF4-FFF2-40B4-BE49-F238E27FC236}">
                <a16:creationId xmlns:a16="http://schemas.microsoft.com/office/drawing/2014/main" id="{1D0D55B6-639D-4837-8660-3034D490120C}"/>
              </a:ext>
            </a:extLst>
          </p:cNvPr>
          <p:cNvSpPr txBox="1">
            <a:spLocks/>
          </p:cNvSpPr>
          <p:nvPr/>
        </p:nvSpPr>
        <p:spPr>
          <a:xfrm>
            <a:off x="838200" y="2489654"/>
            <a:ext cx="10515600" cy="28008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 literal count of all the people experiencing homelessness in our community on a single night (i.e., at a </a:t>
            </a:r>
            <a:r>
              <a:rPr lang="en-US" b="1" dirty="0"/>
              <a:t>point in time</a:t>
            </a:r>
            <a:r>
              <a:rPr lang="en-US" dirty="0"/>
              <a:t>)</a:t>
            </a:r>
          </a:p>
          <a:p>
            <a:r>
              <a:rPr lang="en-US" dirty="0"/>
              <a:t>Conducted by every community nationwide in the last 10 days of January at least every other year</a:t>
            </a:r>
          </a:p>
          <a:p>
            <a:r>
              <a:rPr lang="en-US" dirty="0"/>
              <a:t>A “snapshot” of homelessness on this one night in our community</a:t>
            </a:r>
          </a:p>
          <a:p>
            <a:endParaRPr lang="en-US" dirty="0"/>
          </a:p>
          <a:p>
            <a:endParaRPr lang="en-US" dirty="0"/>
          </a:p>
          <a:p>
            <a:endParaRPr lang="en-US" dirty="0"/>
          </a:p>
        </p:txBody>
      </p:sp>
      <p:pic>
        <p:nvPicPr>
          <p:cNvPr id="5" name="Picture 4" descr="Logo&#10;&#10;Description automatically generated">
            <a:extLst>
              <a:ext uri="{FF2B5EF4-FFF2-40B4-BE49-F238E27FC236}">
                <a16:creationId xmlns:a16="http://schemas.microsoft.com/office/drawing/2014/main" id="{1807ECCD-E345-453C-8BAE-9BF587F4B177}"/>
              </a:ext>
            </a:extLst>
          </p:cNvPr>
          <p:cNvPicPr>
            <a:picLocks noChangeAspect="1"/>
          </p:cNvPicPr>
          <p:nvPr/>
        </p:nvPicPr>
        <p:blipFill>
          <a:blip r:embed="rId3"/>
          <a:stretch>
            <a:fillRect/>
          </a:stretch>
        </p:blipFill>
        <p:spPr>
          <a:xfrm>
            <a:off x="0" y="5410200"/>
            <a:ext cx="1431471" cy="1431471"/>
          </a:xfrm>
          <a:prstGeom prst="rect">
            <a:avLst/>
          </a:prstGeom>
        </p:spPr>
      </p:pic>
    </p:spTree>
    <p:extLst>
      <p:ext uri="{BB962C8B-B14F-4D97-AF65-F5344CB8AC3E}">
        <p14:creationId xmlns:p14="http://schemas.microsoft.com/office/powerpoint/2010/main" val="2441632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B6A54-410A-4C88-8389-98B0179BF235}"/>
              </a:ext>
            </a:extLst>
          </p:cNvPr>
          <p:cNvSpPr>
            <a:spLocks noGrp="1"/>
          </p:cNvSpPr>
          <p:nvPr>
            <p:ph type="title"/>
          </p:nvPr>
        </p:nvSpPr>
        <p:spPr/>
        <p:txBody>
          <a:bodyPr>
            <a:normAutofit/>
          </a:bodyPr>
          <a:lstStyle/>
          <a:p>
            <a:r>
              <a:rPr lang="en-US" sz="3600" dirty="0"/>
              <a:t>Who is counted in the PIT count?</a:t>
            </a:r>
          </a:p>
        </p:txBody>
      </p:sp>
      <p:sp>
        <p:nvSpPr>
          <p:cNvPr id="4" name="Content Placeholder 2">
            <a:extLst>
              <a:ext uri="{FF2B5EF4-FFF2-40B4-BE49-F238E27FC236}">
                <a16:creationId xmlns:a16="http://schemas.microsoft.com/office/drawing/2014/main" id="{1D0D55B6-639D-4837-8660-3034D490120C}"/>
              </a:ext>
            </a:extLst>
          </p:cNvPr>
          <p:cNvSpPr txBox="1">
            <a:spLocks/>
          </p:cNvSpPr>
          <p:nvPr/>
        </p:nvSpPr>
        <p:spPr>
          <a:xfrm>
            <a:off x="838200" y="2478768"/>
            <a:ext cx="10515600" cy="298586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The U.S. Department of Housing and Urban Development’s (HUD’s) </a:t>
            </a:r>
            <a:r>
              <a:rPr lang="en-US" dirty="0">
                <a:hlinkClick r:id="rId3"/>
              </a:rPr>
              <a:t>definition of “homeless,”</a:t>
            </a:r>
            <a:r>
              <a:rPr lang="en-US" dirty="0"/>
              <a:t> for the purpose of the PIT count, includes two main types of homelessness:</a:t>
            </a:r>
          </a:p>
          <a:p>
            <a:r>
              <a:rPr lang="en-US" b="1" dirty="0"/>
              <a:t>Unsheltered:</a:t>
            </a:r>
            <a:r>
              <a:rPr lang="en-US" dirty="0"/>
              <a:t> Individuals or families whose primary nighttime residence is a public place not meant for human habitation</a:t>
            </a:r>
            <a:endParaRPr lang="en-US" b="1" dirty="0"/>
          </a:p>
          <a:p>
            <a:r>
              <a:rPr lang="en-US" b="1" dirty="0"/>
              <a:t>Sheltered:</a:t>
            </a:r>
            <a:r>
              <a:rPr lang="en-US" dirty="0"/>
              <a:t> Individuals or families residing in a place dedicated to serving people who would otherwise be unsheltered</a:t>
            </a:r>
          </a:p>
          <a:p>
            <a:endParaRPr lang="en-US" dirty="0"/>
          </a:p>
          <a:p>
            <a:endParaRPr lang="en-US" dirty="0"/>
          </a:p>
          <a:p>
            <a:endParaRPr lang="en-US" dirty="0"/>
          </a:p>
        </p:txBody>
      </p:sp>
      <p:pic>
        <p:nvPicPr>
          <p:cNvPr id="5" name="Picture 4" descr="Logo&#10;&#10;Description automatically generated">
            <a:extLst>
              <a:ext uri="{FF2B5EF4-FFF2-40B4-BE49-F238E27FC236}">
                <a16:creationId xmlns:a16="http://schemas.microsoft.com/office/drawing/2014/main" id="{D7DBE3A2-F7F4-4F75-B82A-4F027A4A8DE7}"/>
              </a:ext>
            </a:extLst>
          </p:cNvPr>
          <p:cNvPicPr>
            <a:picLocks noChangeAspect="1"/>
          </p:cNvPicPr>
          <p:nvPr/>
        </p:nvPicPr>
        <p:blipFill>
          <a:blip r:embed="rId4"/>
          <a:stretch>
            <a:fillRect/>
          </a:stretch>
        </p:blipFill>
        <p:spPr>
          <a:xfrm>
            <a:off x="0" y="5410200"/>
            <a:ext cx="1431471" cy="1431471"/>
          </a:xfrm>
          <a:prstGeom prst="rect">
            <a:avLst/>
          </a:prstGeom>
        </p:spPr>
      </p:pic>
    </p:spTree>
    <p:extLst>
      <p:ext uri="{BB962C8B-B14F-4D97-AF65-F5344CB8AC3E}">
        <p14:creationId xmlns:p14="http://schemas.microsoft.com/office/powerpoint/2010/main" val="3843581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05DD3-381A-4904-81DE-5E7C46E64CA8}"/>
              </a:ext>
            </a:extLst>
          </p:cNvPr>
          <p:cNvSpPr>
            <a:spLocks noGrp="1"/>
          </p:cNvSpPr>
          <p:nvPr>
            <p:ph type="title"/>
          </p:nvPr>
        </p:nvSpPr>
        <p:spPr/>
        <p:txBody>
          <a:bodyPr>
            <a:normAutofit/>
          </a:bodyPr>
          <a:lstStyle/>
          <a:p>
            <a:r>
              <a:rPr lang="en-US" sz="3600" dirty="0"/>
              <a:t>Who is counted in the PIT count?</a:t>
            </a:r>
          </a:p>
        </p:txBody>
      </p:sp>
      <p:graphicFrame>
        <p:nvGraphicFramePr>
          <p:cNvPr id="8" name="Content Placeholder 10">
            <a:extLst>
              <a:ext uri="{FF2B5EF4-FFF2-40B4-BE49-F238E27FC236}">
                <a16:creationId xmlns:a16="http://schemas.microsoft.com/office/drawing/2014/main" id="{06C2EBE8-F979-494F-A6C8-615C58D84626}"/>
              </a:ext>
            </a:extLst>
          </p:cNvPr>
          <p:cNvGraphicFramePr>
            <a:graphicFrameLocks/>
          </p:cNvGraphicFramePr>
          <p:nvPr>
            <p:extLst>
              <p:ext uri="{D42A27DB-BD31-4B8C-83A1-F6EECF244321}">
                <p14:modId xmlns:p14="http://schemas.microsoft.com/office/powerpoint/2010/main" val="1152725979"/>
              </p:ext>
            </p:extLst>
          </p:nvPr>
        </p:nvGraphicFramePr>
        <p:xfrm>
          <a:off x="839788" y="2397443"/>
          <a:ext cx="5157787" cy="37922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Content Placeholder 11">
            <a:extLst>
              <a:ext uri="{FF2B5EF4-FFF2-40B4-BE49-F238E27FC236}">
                <a16:creationId xmlns:a16="http://schemas.microsoft.com/office/drawing/2014/main" id="{26114E82-35B9-4AB6-BD59-320C59BE5D33}"/>
              </a:ext>
            </a:extLst>
          </p:cNvPr>
          <p:cNvGraphicFramePr>
            <a:graphicFrameLocks/>
          </p:cNvGraphicFramePr>
          <p:nvPr/>
        </p:nvGraphicFramePr>
        <p:xfrm>
          <a:off x="6172200" y="2397443"/>
          <a:ext cx="5029200" cy="379222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5" name="Picture 4" descr="Logo&#10;&#10;Description automatically generated">
            <a:extLst>
              <a:ext uri="{FF2B5EF4-FFF2-40B4-BE49-F238E27FC236}">
                <a16:creationId xmlns:a16="http://schemas.microsoft.com/office/drawing/2014/main" id="{6EB448C1-2190-4A4E-B879-CF7F7F18BF33}"/>
              </a:ext>
            </a:extLst>
          </p:cNvPr>
          <p:cNvPicPr>
            <a:picLocks noChangeAspect="1"/>
          </p:cNvPicPr>
          <p:nvPr/>
        </p:nvPicPr>
        <p:blipFill>
          <a:blip r:embed="rId13"/>
          <a:stretch>
            <a:fillRect/>
          </a:stretch>
        </p:blipFill>
        <p:spPr>
          <a:xfrm>
            <a:off x="0" y="5410200"/>
            <a:ext cx="1431471" cy="1431471"/>
          </a:xfrm>
          <a:prstGeom prst="rect">
            <a:avLst/>
          </a:prstGeom>
        </p:spPr>
      </p:pic>
    </p:spTree>
    <p:extLst>
      <p:ext uri="{BB962C8B-B14F-4D97-AF65-F5344CB8AC3E}">
        <p14:creationId xmlns:p14="http://schemas.microsoft.com/office/powerpoint/2010/main" val="3311105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1BAD-F924-4885-AE98-8E835BA9B92E}"/>
              </a:ext>
            </a:extLst>
          </p:cNvPr>
          <p:cNvSpPr>
            <a:spLocks noGrp="1"/>
          </p:cNvSpPr>
          <p:nvPr>
            <p:ph type="title"/>
          </p:nvPr>
        </p:nvSpPr>
        <p:spPr>
          <a:xfrm>
            <a:off x="400692" y="375399"/>
            <a:ext cx="10953108" cy="1325563"/>
          </a:xfrm>
        </p:spPr>
        <p:txBody>
          <a:bodyPr>
            <a:normAutofit/>
          </a:bodyPr>
          <a:lstStyle/>
          <a:p>
            <a:r>
              <a:rPr lang="en-US" sz="2800" dirty="0"/>
              <a:t>FAQ: Why does the PIT count take place during </a:t>
            </a:r>
            <a:br>
              <a:rPr lang="en-US" sz="2800" dirty="0"/>
            </a:br>
            <a:r>
              <a:rPr lang="en-US" sz="2800" dirty="0"/>
              <a:t>the last 10 days in January?</a:t>
            </a:r>
          </a:p>
        </p:txBody>
      </p:sp>
      <p:sp>
        <p:nvSpPr>
          <p:cNvPr id="3" name="Content Placeholder 2">
            <a:extLst>
              <a:ext uri="{FF2B5EF4-FFF2-40B4-BE49-F238E27FC236}">
                <a16:creationId xmlns:a16="http://schemas.microsoft.com/office/drawing/2014/main" id="{34DC65B2-C679-4C6A-A977-A6A34502C14D}"/>
              </a:ext>
            </a:extLst>
          </p:cNvPr>
          <p:cNvSpPr>
            <a:spLocks noGrp="1"/>
          </p:cNvSpPr>
          <p:nvPr>
            <p:ph idx="1"/>
          </p:nvPr>
        </p:nvSpPr>
        <p:spPr/>
        <p:txBody>
          <a:bodyPr>
            <a:normAutofit fontScale="92500" lnSpcReduction="20000"/>
          </a:bodyPr>
          <a:lstStyle/>
          <a:p>
            <a:r>
              <a:rPr lang="en-US" dirty="0"/>
              <a:t>Must occur during same timeframe for every community across the U.S. to ensure consistency</a:t>
            </a:r>
          </a:p>
          <a:p>
            <a:r>
              <a:rPr lang="en-US" dirty="0"/>
              <a:t>Same time year after year ensures that trends are monitored appropriately</a:t>
            </a:r>
          </a:p>
          <a:p>
            <a:r>
              <a:rPr lang="en-US" dirty="0"/>
              <a:t>Set for a night in winter because each CoC is likely maximizing its resources to serve people's needs. Thus, this timing can provide a more precise picture of who is unable to access emergency shelter or other crisis response assistance.</a:t>
            </a:r>
          </a:p>
          <a:p>
            <a:r>
              <a:rPr lang="en-US" dirty="0"/>
              <a:t>End of the month to ensure that people who can only pay for temporary housing for part of the month are generally included in the count. For example, some people can afford to stay in a motel, but only for the first few weeks after receiving their public benefits payment at the beginning of the month</a:t>
            </a:r>
          </a:p>
          <a:p>
            <a:endParaRPr lang="en-US" dirty="0"/>
          </a:p>
        </p:txBody>
      </p:sp>
      <p:pic>
        <p:nvPicPr>
          <p:cNvPr id="4" name="Picture 3" descr="Logo&#10;&#10;Description automatically generated">
            <a:extLst>
              <a:ext uri="{FF2B5EF4-FFF2-40B4-BE49-F238E27FC236}">
                <a16:creationId xmlns:a16="http://schemas.microsoft.com/office/drawing/2014/main" id="{B4E38E90-1D2C-482C-89C7-828A46BECEEF}"/>
              </a:ext>
            </a:extLst>
          </p:cNvPr>
          <p:cNvPicPr>
            <a:picLocks noChangeAspect="1"/>
          </p:cNvPicPr>
          <p:nvPr/>
        </p:nvPicPr>
        <p:blipFill>
          <a:blip r:embed="rId3"/>
          <a:stretch>
            <a:fillRect/>
          </a:stretch>
        </p:blipFill>
        <p:spPr>
          <a:xfrm>
            <a:off x="0" y="5410200"/>
            <a:ext cx="1431471" cy="1431471"/>
          </a:xfrm>
          <a:prstGeom prst="rect">
            <a:avLst/>
          </a:prstGeom>
        </p:spPr>
      </p:pic>
    </p:spTree>
    <p:extLst>
      <p:ext uri="{BB962C8B-B14F-4D97-AF65-F5344CB8AC3E}">
        <p14:creationId xmlns:p14="http://schemas.microsoft.com/office/powerpoint/2010/main" val="2559497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1BAD-F924-4885-AE98-8E835BA9B92E}"/>
              </a:ext>
            </a:extLst>
          </p:cNvPr>
          <p:cNvSpPr>
            <a:spLocks noGrp="1"/>
          </p:cNvSpPr>
          <p:nvPr>
            <p:ph type="title"/>
          </p:nvPr>
        </p:nvSpPr>
        <p:spPr>
          <a:xfrm>
            <a:off x="386138" y="396252"/>
            <a:ext cx="10515600" cy="1325563"/>
          </a:xfrm>
        </p:spPr>
        <p:txBody>
          <a:bodyPr>
            <a:normAutofit/>
          </a:bodyPr>
          <a:lstStyle/>
          <a:p>
            <a:r>
              <a:rPr lang="en-US" sz="2800" dirty="0"/>
              <a:t>FAQ: Why do we have to do the PIT count at night?</a:t>
            </a:r>
          </a:p>
        </p:txBody>
      </p:sp>
      <p:sp>
        <p:nvSpPr>
          <p:cNvPr id="3" name="Content Placeholder 2">
            <a:extLst>
              <a:ext uri="{FF2B5EF4-FFF2-40B4-BE49-F238E27FC236}">
                <a16:creationId xmlns:a16="http://schemas.microsoft.com/office/drawing/2014/main" id="{34DC65B2-C679-4C6A-A977-A6A34502C14D}"/>
              </a:ext>
            </a:extLst>
          </p:cNvPr>
          <p:cNvSpPr>
            <a:spLocks noGrp="1"/>
          </p:cNvSpPr>
          <p:nvPr>
            <p:ph idx="1"/>
          </p:nvPr>
        </p:nvSpPr>
        <p:spPr>
          <a:xfrm>
            <a:off x="838200" y="1946024"/>
            <a:ext cx="10515600" cy="4351338"/>
          </a:xfrm>
        </p:spPr>
        <p:txBody>
          <a:bodyPr>
            <a:normAutofit/>
          </a:bodyPr>
          <a:lstStyle/>
          <a:p>
            <a:r>
              <a:rPr lang="en-US" dirty="0"/>
              <a:t>The PIT count is a count of where people are sleeping </a:t>
            </a:r>
            <a:r>
              <a:rPr lang="en-US" b="1" dirty="0"/>
              <a:t>on the night designated for the count. </a:t>
            </a:r>
            <a:r>
              <a:rPr lang="en-US" dirty="0"/>
              <a:t>If we survey and count </a:t>
            </a:r>
            <a:r>
              <a:rPr lang="en-US" i="1" dirty="0"/>
              <a:t>before</a:t>
            </a:r>
            <a:r>
              <a:rPr lang="en-US" dirty="0"/>
              <a:t> nighttime, we would not get the most accurate data for a few reasons. </a:t>
            </a:r>
          </a:p>
          <a:p>
            <a:pPr lvl="1"/>
            <a:r>
              <a:rPr lang="en-US" dirty="0"/>
              <a:t>There may be people who will sleep in unsheltered locations who are not yet out for the night. </a:t>
            </a:r>
          </a:p>
          <a:p>
            <a:pPr lvl="1"/>
            <a:r>
              <a:rPr lang="en-US" dirty="0"/>
              <a:t>We want to capture people’s </a:t>
            </a:r>
            <a:r>
              <a:rPr lang="en-US" i="1" dirty="0"/>
              <a:t>actual </a:t>
            </a:r>
            <a:r>
              <a:rPr lang="en-US" dirty="0"/>
              <a:t>sleeping arrangement, not where they </a:t>
            </a:r>
            <a:r>
              <a:rPr lang="en-US" i="1" dirty="0"/>
              <a:t>plan</a:t>
            </a:r>
            <a:r>
              <a:rPr lang="en-US" dirty="0"/>
              <a:t> to sleep at a future time. </a:t>
            </a:r>
          </a:p>
          <a:p>
            <a:pPr lvl="1"/>
            <a:r>
              <a:rPr lang="en-US" dirty="0"/>
              <a:t>We don’t want to only interview people who “look” the way many people assume those experiencing homelessness must look, which is hard to do during daylight hours.</a:t>
            </a:r>
          </a:p>
          <a:p>
            <a:endParaRPr lang="en-US" dirty="0"/>
          </a:p>
        </p:txBody>
      </p:sp>
      <p:pic>
        <p:nvPicPr>
          <p:cNvPr id="4" name="Picture 3" descr="Logo&#10;&#10;Description automatically generated">
            <a:extLst>
              <a:ext uri="{FF2B5EF4-FFF2-40B4-BE49-F238E27FC236}">
                <a16:creationId xmlns:a16="http://schemas.microsoft.com/office/drawing/2014/main" id="{3494498D-528C-4C2B-8087-1595FCE2B3F1}"/>
              </a:ext>
            </a:extLst>
          </p:cNvPr>
          <p:cNvPicPr>
            <a:picLocks noChangeAspect="1"/>
          </p:cNvPicPr>
          <p:nvPr/>
        </p:nvPicPr>
        <p:blipFill>
          <a:blip r:embed="rId3"/>
          <a:stretch>
            <a:fillRect/>
          </a:stretch>
        </p:blipFill>
        <p:spPr>
          <a:xfrm>
            <a:off x="0" y="5410200"/>
            <a:ext cx="1431471" cy="1431471"/>
          </a:xfrm>
          <a:prstGeom prst="rect">
            <a:avLst/>
          </a:prstGeom>
        </p:spPr>
      </p:pic>
    </p:spTree>
    <p:extLst>
      <p:ext uri="{BB962C8B-B14F-4D97-AF65-F5344CB8AC3E}">
        <p14:creationId xmlns:p14="http://schemas.microsoft.com/office/powerpoint/2010/main" val="2943402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1BAD-F924-4885-AE98-8E835BA9B92E}"/>
              </a:ext>
            </a:extLst>
          </p:cNvPr>
          <p:cNvSpPr>
            <a:spLocks noGrp="1"/>
          </p:cNvSpPr>
          <p:nvPr>
            <p:ph type="title"/>
          </p:nvPr>
        </p:nvSpPr>
        <p:spPr>
          <a:xfrm>
            <a:off x="303943" y="416800"/>
            <a:ext cx="10515600" cy="1325563"/>
          </a:xfrm>
        </p:spPr>
        <p:txBody>
          <a:bodyPr>
            <a:normAutofit/>
          </a:bodyPr>
          <a:lstStyle/>
          <a:p>
            <a:r>
              <a:rPr lang="en-US" sz="2800" dirty="0"/>
              <a:t>FAQ: How do we conduct an unsheltered PIT count?</a:t>
            </a:r>
          </a:p>
        </p:txBody>
      </p:sp>
      <p:sp>
        <p:nvSpPr>
          <p:cNvPr id="3" name="Content Placeholder 2">
            <a:extLst>
              <a:ext uri="{FF2B5EF4-FFF2-40B4-BE49-F238E27FC236}">
                <a16:creationId xmlns:a16="http://schemas.microsoft.com/office/drawing/2014/main" id="{34DC65B2-C679-4C6A-A977-A6A34502C14D}"/>
              </a:ext>
            </a:extLst>
          </p:cNvPr>
          <p:cNvSpPr>
            <a:spLocks noGrp="1"/>
          </p:cNvSpPr>
          <p:nvPr>
            <p:ph idx="1"/>
          </p:nvPr>
        </p:nvSpPr>
        <p:spPr>
          <a:xfrm>
            <a:off x="622852" y="2173357"/>
            <a:ext cx="10611205" cy="3737113"/>
          </a:xfrm>
        </p:spPr>
        <p:txBody>
          <a:bodyPr>
            <a:normAutofit fontScale="32500" lnSpcReduction="20000"/>
          </a:bodyPr>
          <a:lstStyle/>
          <a:p>
            <a:r>
              <a:rPr lang="en-US" sz="12800" dirty="0"/>
              <a:t>Identify those sleeping in unsheltered settings on the night of the count</a:t>
            </a:r>
          </a:p>
          <a:p>
            <a:r>
              <a:rPr lang="en-US" sz="12800" dirty="0"/>
              <a:t>Conduct brief interviews with people experiencing unsheltered homelessness using a survey tool</a:t>
            </a:r>
          </a:p>
          <a:p>
            <a:r>
              <a:rPr lang="en-US" sz="12800" dirty="0"/>
              <a:t>Gather observable data if a survey or interview is not possible</a:t>
            </a:r>
          </a:p>
          <a:p>
            <a:endParaRPr lang="en-US" dirty="0"/>
          </a:p>
        </p:txBody>
      </p:sp>
      <p:pic>
        <p:nvPicPr>
          <p:cNvPr id="4" name="Picture 3" descr="Logo&#10;&#10;Description automatically generated">
            <a:extLst>
              <a:ext uri="{FF2B5EF4-FFF2-40B4-BE49-F238E27FC236}">
                <a16:creationId xmlns:a16="http://schemas.microsoft.com/office/drawing/2014/main" id="{6D065175-0EFA-4D86-8AEB-84DB02C0FE32}"/>
              </a:ext>
            </a:extLst>
          </p:cNvPr>
          <p:cNvPicPr>
            <a:picLocks noChangeAspect="1"/>
          </p:cNvPicPr>
          <p:nvPr/>
        </p:nvPicPr>
        <p:blipFill>
          <a:blip r:embed="rId3"/>
          <a:stretch>
            <a:fillRect/>
          </a:stretch>
        </p:blipFill>
        <p:spPr>
          <a:xfrm>
            <a:off x="0" y="5410200"/>
            <a:ext cx="1431471" cy="1431471"/>
          </a:xfrm>
          <a:prstGeom prst="rect">
            <a:avLst/>
          </a:prstGeom>
        </p:spPr>
      </p:pic>
    </p:spTree>
    <p:extLst>
      <p:ext uri="{BB962C8B-B14F-4D97-AF65-F5344CB8AC3E}">
        <p14:creationId xmlns:p14="http://schemas.microsoft.com/office/powerpoint/2010/main" val="3082809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34"/>
          <p:cNvSpPr txBox="1">
            <a:spLocks noGrp="1"/>
          </p:cNvSpPr>
          <p:nvPr>
            <p:ph type="body" idx="1"/>
          </p:nvPr>
        </p:nvSpPr>
        <p:spPr>
          <a:xfrm>
            <a:off x="914400" y="1997075"/>
            <a:ext cx="10831286" cy="4359275"/>
          </a:xfrm>
          <a:prstGeom prst="rect">
            <a:avLst/>
          </a:prstGeom>
          <a:noFill/>
          <a:ln>
            <a:noFill/>
          </a:ln>
        </p:spPr>
        <p:txBody>
          <a:bodyPr spcFirstLastPara="1" wrap="square" lIns="91425" tIns="45700" rIns="91425" bIns="45700" anchor="t" anchorCtr="0">
            <a:normAutofit/>
          </a:bodyPr>
          <a:lstStyle/>
          <a:p>
            <a:pPr marL="114300" indent="0">
              <a:buNone/>
            </a:pPr>
            <a:r>
              <a:rPr lang="en-US" sz="2800" dirty="0"/>
              <a:t>HUD is rooted in concern for the </a:t>
            </a:r>
            <a:r>
              <a:rPr lang="en-US" sz="2800" b="1" u="sng" dirty="0"/>
              <a:t>health and safety </a:t>
            </a:r>
            <a:r>
              <a:rPr lang="en-US" sz="2800" dirty="0"/>
              <a:t>of people experiencing homelessness, staff and volunteers. </a:t>
            </a:r>
            <a:r>
              <a:rPr lang="en-US" dirty="0">
                <a:solidFill>
                  <a:srgbClr val="000000"/>
                </a:solidFill>
                <a:latin typeface="Calibri" panose="020F0502020204030204" pitchFamily="34" charset="0"/>
              </a:rPr>
              <a:t>Throughout</a:t>
            </a:r>
            <a:r>
              <a:rPr lang="en-US" b="0" i="0" u="none" strike="noStrike" baseline="0" dirty="0">
                <a:solidFill>
                  <a:srgbClr val="000000"/>
                </a:solidFill>
                <a:latin typeface="Calibri" panose="020F0502020204030204" pitchFamily="34" charset="0"/>
              </a:rPr>
              <a:t> the PIT count, please adhere to the following COVID-19 safety basics:</a:t>
            </a:r>
          </a:p>
          <a:p>
            <a:pPr marL="114300" indent="0">
              <a:buNone/>
            </a:pPr>
            <a:r>
              <a:rPr lang="en-US" b="1" i="0" u="none" strike="noStrike" baseline="0" dirty="0">
                <a:solidFill>
                  <a:srgbClr val="000000"/>
                </a:solidFill>
                <a:latin typeface="Calibri" panose="020F0502020204030204" pitchFamily="34" charset="0"/>
              </a:rPr>
              <a:t>Social Distancing:</a:t>
            </a:r>
            <a:r>
              <a:rPr lang="en-US" b="0" i="0" u="none" strike="noStrike" baseline="0" dirty="0">
                <a:solidFill>
                  <a:srgbClr val="000000"/>
                </a:solidFill>
                <a:latin typeface="Calibri" panose="020F0502020204030204" pitchFamily="34" charset="0"/>
              </a:rPr>
              <a:t> Counting </a:t>
            </a:r>
            <a:r>
              <a:rPr lang="en-US" dirty="0"/>
              <a:t>teams should maintain at least six feet from one another other as well as people experiencing homelessness</a:t>
            </a:r>
            <a:endParaRPr lang="en-US" b="0" i="0" u="none" strike="noStrike" baseline="0" dirty="0">
              <a:solidFill>
                <a:srgbClr val="000000"/>
              </a:solidFill>
              <a:latin typeface="Calibri" panose="020F0502020204030204" pitchFamily="34" charset="0"/>
            </a:endParaRPr>
          </a:p>
          <a:p>
            <a:pPr marL="114300" indent="0">
              <a:buNone/>
            </a:pPr>
            <a:r>
              <a:rPr lang="en-US" b="1" i="0" u="none" strike="noStrike" baseline="0" dirty="0">
                <a:solidFill>
                  <a:srgbClr val="000000"/>
                </a:solidFill>
                <a:latin typeface="Calibri" panose="020F0502020204030204" pitchFamily="34" charset="0"/>
              </a:rPr>
              <a:t>Volunteers: </a:t>
            </a:r>
            <a:r>
              <a:rPr lang="en-US" i="0" u="none" strike="noStrike" baseline="0" dirty="0">
                <a:solidFill>
                  <a:srgbClr val="000000"/>
                </a:solidFill>
                <a:latin typeface="Calibri" panose="020F0502020204030204" pitchFamily="34" charset="0"/>
              </a:rPr>
              <a:t>H</a:t>
            </a:r>
            <a:r>
              <a:rPr lang="en-US" dirty="0"/>
              <a:t>UD discourages CoCs from using volunteers that are at high risk of contracting COVID-19</a:t>
            </a:r>
            <a:endParaRPr lang="en-US" b="0" i="0" u="none" strike="noStrike" baseline="0" dirty="0">
              <a:solidFill>
                <a:srgbClr val="000000"/>
              </a:solidFill>
              <a:latin typeface="Calibri" panose="020F0502020204030204" pitchFamily="34" charset="0"/>
            </a:endParaRPr>
          </a:p>
          <a:p>
            <a:pPr marL="114300" indent="0">
              <a:buNone/>
            </a:pPr>
            <a:r>
              <a:rPr lang="en-US" b="1" dirty="0">
                <a:solidFill>
                  <a:srgbClr val="000000"/>
                </a:solidFill>
                <a:latin typeface="Calibri" panose="020F0502020204030204" pitchFamily="34" charset="0"/>
              </a:rPr>
              <a:t>P</a:t>
            </a:r>
            <a:r>
              <a:rPr lang="en-US" b="1" i="0" u="none" strike="noStrike" baseline="0" dirty="0">
                <a:solidFill>
                  <a:srgbClr val="000000"/>
                </a:solidFill>
                <a:latin typeface="Calibri" panose="020F0502020204030204" pitchFamily="34" charset="0"/>
              </a:rPr>
              <a:t>ersonal protective equipment: </a:t>
            </a:r>
            <a:r>
              <a:rPr lang="en-US" b="0" i="0" u="none" strike="noStrike" baseline="0" dirty="0">
                <a:solidFill>
                  <a:srgbClr val="000000"/>
                </a:solidFill>
                <a:latin typeface="Calibri" panose="020F0502020204030204" pitchFamily="34" charset="0"/>
              </a:rPr>
              <a:t>Make sure all who are counting and being counted are covered, including masks &amp; hand sanitizer</a:t>
            </a:r>
          </a:p>
          <a:p>
            <a:pPr marL="114300" indent="0">
              <a:buNone/>
            </a:pPr>
            <a:endParaRPr lang="en-US" sz="1800" b="0" i="0" u="none" strike="noStrike" baseline="0" dirty="0">
              <a:solidFill>
                <a:srgbClr val="000000"/>
              </a:solidFill>
              <a:latin typeface="Calibri" panose="020F0502020204030204" pitchFamily="34" charset="0"/>
            </a:endParaRPr>
          </a:p>
        </p:txBody>
      </p:sp>
      <p:sp>
        <p:nvSpPr>
          <p:cNvPr id="367" name="Google Shape;367;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a:t>
            </a:fld>
            <a:endParaRPr/>
          </a:p>
        </p:txBody>
      </p:sp>
      <p:sp>
        <p:nvSpPr>
          <p:cNvPr id="368" name="Google Shape;368;p34"/>
          <p:cNvSpPr txBox="1">
            <a:spLocks noGrp="1"/>
          </p:cNvSpPr>
          <p:nvPr>
            <p:ph type="title"/>
          </p:nvPr>
        </p:nvSpPr>
        <p:spPr>
          <a:xfrm>
            <a:off x="432848"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venir"/>
              <a:buNone/>
            </a:pPr>
            <a:r>
              <a:rPr lang="en-US" sz="3600" dirty="0">
                <a:latin typeface="Calibri" panose="020F0502020204030204" pitchFamily="34" charset="0"/>
                <a:cs typeface="Calibri" panose="020F0502020204030204" pitchFamily="34" charset="0"/>
              </a:rPr>
              <a:t>Point in Time Count: Health &amp; Safety</a:t>
            </a:r>
            <a:endParaRPr sz="3600" dirty="0"/>
          </a:p>
        </p:txBody>
      </p:sp>
      <p:pic>
        <p:nvPicPr>
          <p:cNvPr id="5" name="Picture 4" descr="Logo&#10;&#10;Description automatically generated">
            <a:extLst>
              <a:ext uri="{FF2B5EF4-FFF2-40B4-BE49-F238E27FC236}">
                <a16:creationId xmlns:a16="http://schemas.microsoft.com/office/drawing/2014/main" id="{4DE82E40-4673-42B5-AFF8-5DCAA75AFB50}"/>
              </a:ext>
            </a:extLst>
          </p:cNvPr>
          <p:cNvPicPr>
            <a:picLocks noChangeAspect="1"/>
          </p:cNvPicPr>
          <p:nvPr/>
        </p:nvPicPr>
        <p:blipFill>
          <a:blip r:embed="rId3"/>
          <a:stretch>
            <a:fillRect/>
          </a:stretch>
        </p:blipFill>
        <p:spPr>
          <a:xfrm>
            <a:off x="0" y="5410200"/>
            <a:ext cx="1431471" cy="1431471"/>
          </a:xfrm>
          <a:prstGeom prst="rect">
            <a:avLst/>
          </a:prstGeom>
        </p:spPr>
      </p:pic>
    </p:spTree>
    <p:extLst>
      <p:ext uri="{BB962C8B-B14F-4D97-AF65-F5344CB8AC3E}">
        <p14:creationId xmlns:p14="http://schemas.microsoft.com/office/powerpoint/2010/main" val="693524644"/>
      </p:ext>
    </p:extLst>
  </p:cSld>
  <p:clrMapOvr>
    <a:masterClrMapping/>
  </p:clrMapOvr>
</p:sld>
</file>

<file path=ppt/theme/theme1.xml><?xml version="1.0" encoding="utf-8"?>
<a:theme xmlns:a="http://schemas.openxmlformats.org/drawingml/2006/main" name="BoS Theme">
  <a:themeElements>
    <a:clrScheme name="BoS Theme">
      <a:dk1>
        <a:srgbClr val="30324B"/>
      </a:dk1>
      <a:lt1>
        <a:srgbClr val="FFFFFF"/>
      </a:lt1>
      <a:dk2>
        <a:srgbClr val="30324B"/>
      </a:dk2>
      <a:lt2>
        <a:srgbClr val="FFFFFF"/>
      </a:lt2>
      <a:accent1>
        <a:srgbClr val="30324B"/>
      </a:accent1>
      <a:accent2>
        <a:srgbClr val="5FA69C"/>
      </a:accent2>
      <a:accent3>
        <a:srgbClr val="8BCBC9"/>
      </a:accent3>
      <a:accent4>
        <a:srgbClr val="C4C55C"/>
      </a:accent4>
      <a:accent5>
        <a:srgbClr val="6C4B60"/>
      </a:accent5>
      <a:accent6>
        <a:srgbClr val="FFFFFF"/>
      </a:accent6>
      <a:hlink>
        <a:srgbClr val="5FA69C"/>
      </a:hlink>
      <a:folHlink>
        <a:srgbClr val="6C4B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12788</TotalTime>
  <Words>4977</Words>
  <Application>Microsoft Office PowerPoint</Application>
  <PresentationFormat>Widescreen</PresentationFormat>
  <Paragraphs>242</Paragraphs>
  <Slides>24</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Calibri</vt:lpstr>
      <vt:lpstr>Arvo</vt:lpstr>
      <vt:lpstr>Gill Sans</vt:lpstr>
      <vt:lpstr>Webdings</vt:lpstr>
      <vt:lpstr>Arial</vt:lpstr>
      <vt:lpstr>Avenir</vt:lpstr>
      <vt:lpstr>BoS Theme</vt:lpstr>
      <vt:lpstr>PowerPoint Presentation</vt:lpstr>
      <vt:lpstr>Why do we do a PIT count?</vt:lpstr>
      <vt:lpstr>What is the Point-in-Time (PIT) count?</vt:lpstr>
      <vt:lpstr>Who is counted in the PIT count?</vt:lpstr>
      <vt:lpstr>Who is counted in the PIT count?</vt:lpstr>
      <vt:lpstr>FAQ: Why does the PIT count take place during  the last 10 days in January?</vt:lpstr>
      <vt:lpstr>FAQ: Why do we have to do the PIT count at night?</vt:lpstr>
      <vt:lpstr>FAQ: How do we conduct an unsheltered PIT count?</vt:lpstr>
      <vt:lpstr>Point in Time Count: Health &amp; Safety</vt:lpstr>
      <vt:lpstr>Point in Time Count: Health &amp; Safety</vt:lpstr>
      <vt:lpstr>Unsheltered Count: Where to Go</vt:lpstr>
      <vt:lpstr>Unsheltered Count: Who to Interview </vt:lpstr>
      <vt:lpstr>Should I wake someone who is sleeping?</vt:lpstr>
      <vt:lpstr>Unsheltered Survey Form Basics</vt:lpstr>
      <vt:lpstr>General PIT Count Survey</vt:lpstr>
      <vt:lpstr>Surveying Quick Tips</vt:lpstr>
      <vt:lpstr>Step-by-Step Guide to Conducting Interviews</vt:lpstr>
      <vt:lpstr>Step-by-Step Guide to Conducting Interviews</vt:lpstr>
      <vt:lpstr>Step-by-Step Guide to Conducting Interviews</vt:lpstr>
      <vt:lpstr>Observation Survey Method</vt:lpstr>
      <vt:lpstr>PIT Count Dos </vt:lpstr>
      <vt:lpstr>PIT Count Don’ts</vt:lpstr>
      <vt:lpstr>What to Bring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Curry</dc:creator>
  <cp:lastModifiedBy>Curry, Carolyn</cp:lastModifiedBy>
  <cp:revision>53</cp:revision>
  <dcterms:created xsi:type="dcterms:W3CDTF">2020-05-06T03:26:54Z</dcterms:created>
  <dcterms:modified xsi:type="dcterms:W3CDTF">2022-01-07T15:46:10Z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