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Arv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22" roundtripDataSignature="AMtx7miRn3zyPzU17ZF+6stXtfzFPboG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rvo-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Arv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Arvo-bold.fntdata"/><Relationship Id="rId6" Type="http://schemas.openxmlformats.org/officeDocument/2006/relationships/slide" Target="slides/slide1.xml"/><Relationship Id="rId18" Type="http://schemas.openxmlformats.org/officeDocument/2006/relationships/font" Target="fonts/Arv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75" name="Google Shape;17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22" name="Google Shape;12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30" name="Google Shape;13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38" name="Google Shape;1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52" name="Google Shape;1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60" name="Google Shape;1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47"/>
          <p:cNvSpPr/>
          <p:nvPr/>
        </p:nvSpPr>
        <p:spPr>
          <a:xfrm>
            <a:off x="8565212" y="61647"/>
            <a:ext cx="1061285" cy="387787"/>
          </a:xfrm>
          <a:prstGeom prst="triangle">
            <a:avLst>
              <a:gd fmla="val 32425"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7" name="Google Shape;27;p47"/>
          <p:cNvSpPr/>
          <p:nvPr/>
        </p:nvSpPr>
        <p:spPr>
          <a:xfrm flipH="1" rot="10800000">
            <a:off x="10" y="-127000"/>
            <a:ext cx="7396943" cy="1981193"/>
          </a:xfrm>
          <a:prstGeom prst="rect">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8" name="Google Shape;28;p47"/>
          <p:cNvSpPr/>
          <p:nvPr/>
        </p:nvSpPr>
        <p:spPr>
          <a:xfrm flipH="1" rot="10800000">
            <a:off x="7389473" y="-126993"/>
            <a:ext cx="1806660" cy="1981193"/>
          </a:xfrm>
          <a:prstGeom prst="rtTriangle">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9" name="Google Shape;29;p47"/>
          <p:cNvSpPr/>
          <p:nvPr/>
        </p:nvSpPr>
        <p:spPr>
          <a:xfrm flipH="1" rot="10800000">
            <a:off x="0" y="441646"/>
            <a:ext cx="8580530" cy="1151933"/>
          </a:xfrm>
          <a:prstGeom prst="rect">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0" name="Google Shape;30;p47"/>
          <p:cNvSpPr/>
          <p:nvPr/>
        </p:nvSpPr>
        <p:spPr>
          <a:xfrm flipH="1" rot="10800000">
            <a:off x="8576147" y="441647"/>
            <a:ext cx="1050454" cy="1151933"/>
          </a:xfrm>
          <a:prstGeom prst="rtTriangle">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1" name="Google Shape;3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ntent">
  <p:cSld name="Six Content">
    <p:spTree>
      <p:nvGrpSpPr>
        <p:cNvPr id="32" name="Shape 32"/>
        <p:cNvGrpSpPr/>
        <p:nvPr/>
      </p:nvGrpSpPr>
      <p:grpSpPr>
        <a:xfrm>
          <a:off x="0" y="0"/>
          <a:ext cx="0" cy="0"/>
          <a:chOff x="0" y="0"/>
          <a:chExt cx="0" cy="0"/>
        </a:xfrm>
      </p:grpSpPr>
      <p:sp>
        <p:nvSpPr>
          <p:cNvPr id="33" name="Google Shape;33;p48"/>
          <p:cNvSpPr/>
          <p:nvPr>
            <p:ph idx="2" type="pic"/>
          </p:nvPr>
        </p:nvSpPr>
        <p:spPr>
          <a:xfrm>
            <a:off x="0" y="0"/>
            <a:ext cx="12192000" cy="6858000"/>
          </a:xfrm>
          <a:prstGeom prst="rect">
            <a:avLst/>
          </a:prstGeom>
          <a:noFill/>
          <a:ln>
            <a:noFill/>
          </a:ln>
        </p:spPr>
      </p:sp>
      <p:sp>
        <p:nvSpPr>
          <p:cNvPr id="34" name="Google Shape;34;p48"/>
          <p:cNvSpPr txBox="1"/>
          <p:nvPr>
            <p:ph idx="1" type="body"/>
          </p:nvPr>
        </p:nvSpPr>
        <p:spPr>
          <a:xfrm>
            <a:off x="8530301" y="1690689"/>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8"/>
          <p:cNvSpPr txBox="1"/>
          <p:nvPr>
            <p:ph idx="3" type="body"/>
          </p:nvPr>
        </p:nvSpPr>
        <p:spPr>
          <a:xfrm>
            <a:off x="4888689" y="170282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37" name="Google Shape;37;p48"/>
          <p:cNvSpPr txBox="1"/>
          <p:nvPr>
            <p:ph idx="4" type="body"/>
          </p:nvPr>
        </p:nvSpPr>
        <p:spPr>
          <a:xfrm>
            <a:off x="1337076" y="170282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8"/>
          <p:cNvSpPr txBox="1"/>
          <p:nvPr>
            <p:ph idx="10" type="dt"/>
          </p:nvPr>
        </p:nvSpPr>
        <p:spPr>
          <a:xfrm>
            <a:off x="838200" y="617490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9" name="Google Shape;39;p48"/>
          <p:cNvSpPr txBox="1"/>
          <p:nvPr>
            <p:ph idx="11" type="ftr"/>
          </p:nvPr>
        </p:nvSpPr>
        <p:spPr>
          <a:xfrm>
            <a:off x="4038600" y="6174902"/>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0" name="Google Shape;40;p48"/>
          <p:cNvSpPr txBox="1"/>
          <p:nvPr>
            <p:ph idx="5" type="body"/>
          </p:nvPr>
        </p:nvSpPr>
        <p:spPr>
          <a:xfrm>
            <a:off x="8530301"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8"/>
          <p:cNvSpPr txBox="1"/>
          <p:nvPr>
            <p:ph idx="6" type="body"/>
          </p:nvPr>
        </p:nvSpPr>
        <p:spPr>
          <a:xfrm>
            <a:off x="4888689"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8"/>
          <p:cNvSpPr txBox="1"/>
          <p:nvPr>
            <p:ph idx="7" type="body"/>
          </p:nvPr>
        </p:nvSpPr>
        <p:spPr>
          <a:xfrm>
            <a:off x="1337076"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8"/>
          <p:cNvSpPr/>
          <p:nvPr>
            <p:ph idx="8" type="pic"/>
          </p:nvPr>
        </p:nvSpPr>
        <p:spPr>
          <a:xfrm>
            <a:off x="947634" y="1679576"/>
            <a:ext cx="376237" cy="376237"/>
          </a:xfrm>
          <a:prstGeom prst="rect">
            <a:avLst/>
          </a:prstGeom>
          <a:noFill/>
          <a:ln>
            <a:noFill/>
          </a:ln>
        </p:spPr>
      </p:sp>
      <p:sp>
        <p:nvSpPr>
          <p:cNvPr id="44" name="Google Shape;44;p48"/>
          <p:cNvSpPr/>
          <p:nvPr>
            <p:ph idx="9" type="pic"/>
          </p:nvPr>
        </p:nvSpPr>
        <p:spPr>
          <a:xfrm>
            <a:off x="4499246" y="1679576"/>
            <a:ext cx="376237" cy="376237"/>
          </a:xfrm>
          <a:prstGeom prst="rect">
            <a:avLst/>
          </a:prstGeom>
          <a:noFill/>
          <a:ln>
            <a:noFill/>
          </a:ln>
        </p:spPr>
      </p:sp>
      <p:sp>
        <p:nvSpPr>
          <p:cNvPr id="45" name="Google Shape;45;p48"/>
          <p:cNvSpPr/>
          <p:nvPr>
            <p:ph idx="13" type="pic"/>
          </p:nvPr>
        </p:nvSpPr>
        <p:spPr>
          <a:xfrm>
            <a:off x="8126282" y="1679576"/>
            <a:ext cx="376237" cy="376237"/>
          </a:xfrm>
          <a:prstGeom prst="rect">
            <a:avLst/>
          </a:prstGeom>
          <a:noFill/>
          <a:ln>
            <a:noFill/>
          </a:ln>
        </p:spPr>
      </p:sp>
      <p:sp>
        <p:nvSpPr>
          <p:cNvPr id="46" name="Google Shape;46;p48"/>
          <p:cNvSpPr/>
          <p:nvPr>
            <p:ph idx="14" type="pic"/>
          </p:nvPr>
        </p:nvSpPr>
        <p:spPr>
          <a:xfrm>
            <a:off x="947634" y="3792079"/>
            <a:ext cx="376237" cy="376237"/>
          </a:xfrm>
          <a:prstGeom prst="rect">
            <a:avLst/>
          </a:prstGeom>
          <a:noFill/>
          <a:ln>
            <a:noFill/>
          </a:ln>
        </p:spPr>
      </p:sp>
      <p:sp>
        <p:nvSpPr>
          <p:cNvPr id="47" name="Google Shape;47;p48"/>
          <p:cNvSpPr/>
          <p:nvPr>
            <p:ph idx="15" type="pic"/>
          </p:nvPr>
        </p:nvSpPr>
        <p:spPr>
          <a:xfrm>
            <a:off x="4499246" y="3792079"/>
            <a:ext cx="376237" cy="376237"/>
          </a:xfrm>
          <a:prstGeom prst="rect">
            <a:avLst/>
          </a:prstGeom>
          <a:noFill/>
          <a:ln>
            <a:noFill/>
          </a:ln>
        </p:spPr>
      </p:sp>
      <p:sp>
        <p:nvSpPr>
          <p:cNvPr id="48" name="Google Shape;48;p48"/>
          <p:cNvSpPr/>
          <p:nvPr>
            <p:ph idx="16" type="pic"/>
          </p:nvPr>
        </p:nvSpPr>
        <p:spPr>
          <a:xfrm>
            <a:off x="8126282" y="3792079"/>
            <a:ext cx="376237" cy="376237"/>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5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C8D94"/>
              </a:buClr>
              <a:buSzPts val="2400"/>
              <a:buNone/>
              <a:defRPr sz="2400">
                <a:solidFill>
                  <a:srgbClr val="8C8D94"/>
                </a:solidFill>
              </a:defRPr>
            </a:lvl1pPr>
            <a:lvl2pPr indent="-228600" lvl="1" marL="914400" algn="l">
              <a:lnSpc>
                <a:spcPct val="90000"/>
              </a:lnSpc>
              <a:spcBef>
                <a:spcPts val="500"/>
              </a:spcBef>
              <a:spcAft>
                <a:spcPts val="0"/>
              </a:spcAft>
              <a:buClr>
                <a:srgbClr val="8C8D94"/>
              </a:buClr>
              <a:buSzPts val="2000"/>
              <a:buNone/>
              <a:defRPr sz="2000">
                <a:solidFill>
                  <a:srgbClr val="8C8D94"/>
                </a:solidFill>
              </a:defRPr>
            </a:lvl2pPr>
            <a:lvl3pPr indent="-228600" lvl="2" marL="1371600" algn="l">
              <a:lnSpc>
                <a:spcPct val="90000"/>
              </a:lnSpc>
              <a:spcBef>
                <a:spcPts val="500"/>
              </a:spcBef>
              <a:spcAft>
                <a:spcPts val="0"/>
              </a:spcAft>
              <a:buClr>
                <a:srgbClr val="8C8D94"/>
              </a:buClr>
              <a:buSzPts val="1800"/>
              <a:buNone/>
              <a:defRPr sz="1800">
                <a:solidFill>
                  <a:srgbClr val="8C8D94"/>
                </a:solidFill>
              </a:defRPr>
            </a:lvl3pPr>
            <a:lvl4pPr indent="-228600" lvl="3" marL="1828800" algn="l">
              <a:lnSpc>
                <a:spcPct val="90000"/>
              </a:lnSpc>
              <a:spcBef>
                <a:spcPts val="500"/>
              </a:spcBef>
              <a:spcAft>
                <a:spcPts val="0"/>
              </a:spcAft>
              <a:buClr>
                <a:srgbClr val="8C8D94"/>
              </a:buClr>
              <a:buSzPts val="1600"/>
              <a:buNone/>
              <a:defRPr sz="1600">
                <a:solidFill>
                  <a:srgbClr val="8C8D94"/>
                </a:solidFill>
              </a:defRPr>
            </a:lvl4pPr>
            <a:lvl5pPr indent="-228600" lvl="4" marL="2286000" algn="l">
              <a:lnSpc>
                <a:spcPct val="90000"/>
              </a:lnSpc>
              <a:spcBef>
                <a:spcPts val="500"/>
              </a:spcBef>
              <a:spcAft>
                <a:spcPts val="0"/>
              </a:spcAft>
              <a:buClr>
                <a:srgbClr val="8C8D94"/>
              </a:buClr>
              <a:buSzPts val="1600"/>
              <a:buNone/>
              <a:defRPr sz="1600">
                <a:solidFill>
                  <a:srgbClr val="8C8D94"/>
                </a:solidFill>
              </a:defRPr>
            </a:lvl5pPr>
            <a:lvl6pPr indent="-228600" lvl="5" marL="2743200" algn="l">
              <a:lnSpc>
                <a:spcPct val="90000"/>
              </a:lnSpc>
              <a:spcBef>
                <a:spcPts val="500"/>
              </a:spcBef>
              <a:spcAft>
                <a:spcPts val="0"/>
              </a:spcAft>
              <a:buClr>
                <a:srgbClr val="8C8D94"/>
              </a:buClr>
              <a:buSzPts val="1600"/>
              <a:buNone/>
              <a:defRPr sz="1600">
                <a:solidFill>
                  <a:srgbClr val="8C8D94"/>
                </a:solidFill>
              </a:defRPr>
            </a:lvl6pPr>
            <a:lvl7pPr indent="-228600" lvl="6" marL="3200400" algn="l">
              <a:lnSpc>
                <a:spcPct val="90000"/>
              </a:lnSpc>
              <a:spcBef>
                <a:spcPts val="500"/>
              </a:spcBef>
              <a:spcAft>
                <a:spcPts val="0"/>
              </a:spcAft>
              <a:buClr>
                <a:srgbClr val="8C8D94"/>
              </a:buClr>
              <a:buSzPts val="1600"/>
              <a:buNone/>
              <a:defRPr sz="1600">
                <a:solidFill>
                  <a:srgbClr val="8C8D94"/>
                </a:solidFill>
              </a:defRPr>
            </a:lvl7pPr>
            <a:lvl8pPr indent="-228600" lvl="7" marL="3657600" algn="l">
              <a:lnSpc>
                <a:spcPct val="90000"/>
              </a:lnSpc>
              <a:spcBef>
                <a:spcPts val="500"/>
              </a:spcBef>
              <a:spcAft>
                <a:spcPts val="0"/>
              </a:spcAft>
              <a:buClr>
                <a:srgbClr val="8C8D94"/>
              </a:buClr>
              <a:buSzPts val="1600"/>
              <a:buNone/>
              <a:defRPr sz="1600">
                <a:solidFill>
                  <a:srgbClr val="8C8D94"/>
                </a:solidFill>
              </a:defRPr>
            </a:lvl8pPr>
            <a:lvl9pPr indent="-228600" lvl="8" marL="4114800" algn="l">
              <a:lnSpc>
                <a:spcPct val="90000"/>
              </a:lnSpc>
              <a:spcBef>
                <a:spcPts val="500"/>
              </a:spcBef>
              <a:spcAft>
                <a:spcPts val="0"/>
              </a:spcAft>
              <a:buClr>
                <a:srgbClr val="8C8D94"/>
              </a:buClr>
              <a:buSzPts val="1600"/>
              <a:buNone/>
              <a:defRPr sz="1600">
                <a:solidFill>
                  <a:srgbClr val="8C8D94"/>
                </a:solidFill>
              </a:defRPr>
            </a:lvl9pPr>
          </a:lstStyle>
          <a:p/>
        </p:txBody>
      </p:sp>
      <p:sp>
        <p:nvSpPr>
          <p:cNvPr id="52" name="Google Shape;5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4"/>
          <p:cNvSpPr/>
          <p:nvPr>
            <p:ph idx="2" type="pic"/>
          </p:nvPr>
        </p:nvSpPr>
        <p:spPr>
          <a:xfrm>
            <a:off x="5183188" y="987425"/>
            <a:ext cx="6172200" cy="4873625"/>
          </a:xfrm>
          <a:prstGeom prst="rect">
            <a:avLst/>
          </a:prstGeom>
          <a:noFill/>
          <a:ln>
            <a:noFill/>
          </a:ln>
        </p:spPr>
      </p:sp>
      <p:sp>
        <p:nvSpPr>
          <p:cNvPr id="81" name="Google Shape;81;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Avenir"/>
              <a:buNone/>
              <a:defRPr b="1" i="0" sz="4400" u="none" cap="none" strike="noStrike">
                <a:solidFill>
                  <a:schemeClr val="dk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1" name="Google Shape;11;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kristen.halsey@Maryland.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person, building, ware, person&#10;&#10;Description automatically generated" id="102" name="Google Shape;102;p1"/>
          <p:cNvPicPr preferRelativeResize="0"/>
          <p:nvPr/>
        </p:nvPicPr>
        <p:blipFill rotWithShape="1">
          <a:blip r:embed="rId3">
            <a:alphaModFix/>
          </a:blip>
          <a:srcRect b="17155" l="0" r="0" t="5969"/>
          <a:stretch/>
        </p:blipFill>
        <p:spPr>
          <a:xfrm>
            <a:off x="0" y="0"/>
            <a:ext cx="12192000" cy="6858000"/>
          </a:xfrm>
          <a:prstGeom prst="rect">
            <a:avLst/>
          </a:prstGeom>
          <a:noFill/>
          <a:ln>
            <a:noFill/>
          </a:ln>
        </p:spPr>
      </p:pic>
      <p:sp>
        <p:nvSpPr>
          <p:cNvPr id="103" name="Google Shape;103;p1"/>
          <p:cNvSpPr txBox="1"/>
          <p:nvPr/>
        </p:nvSpPr>
        <p:spPr>
          <a:xfrm>
            <a:off x="7879747" y="3766457"/>
            <a:ext cx="4383464" cy="1150458"/>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Gill Sans"/>
              <a:buNone/>
            </a:pPr>
            <a:r>
              <a:rPr b="1" i="0" lang="en-US" sz="3200" u="none" cap="none" strike="noStrike">
                <a:solidFill>
                  <a:schemeClr val="accent2"/>
                </a:solidFill>
                <a:latin typeface="Calibri"/>
                <a:ea typeface="Calibri"/>
                <a:cs typeface="Calibri"/>
                <a:sym typeface="Calibri"/>
              </a:rPr>
              <a:t> </a:t>
            </a:r>
            <a:endParaRPr/>
          </a:p>
          <a:p>
            <a:pPr indent="0" lvl="0" marL="0" marR="0" rtl="0" algn="ctr">
              <a:lnSpc>
                <a:spcPct val="100000"/>
              </a:lnSpc>
              <a:spcBef>
                <a:spcPts val="0"/>
              </a:spcBef>
              <a:spcAft>
                <a:spcPts val="0"/>
              </a:spcAft>
              <a:buClr>
                <a:schemeClr val="lt1"/>
              </a:buClr>
              <a:buSzPts val="3600"/>
              <a:buFont typeface="Gill Sans"/>
              <a:buNone/>
            </a:pPr>
            <a:r>
              <a:rPr b="1" i="0" lang="en-US" sz="3200" u="none" cap="none" strike="noStrike">
                <a:solidFill>
                  <a:schemeClr val="accent2"/>
                </a:solidFill>
                <a:latin typeface="Calibri"/>
                <a:ea typeface="Calibri"/>
                <a:cs typeface="Calibri"/>
                <a:sym typeface="Calibri"/>
              </a:rPr>
              <a:t>LOCAL HOMELESSNESS COALITION LEAD</a:t>
            </a:r>
            <a:endParaRPr/>
          </a:p>
          <a:p>
            <a:pPr indent="0" lvl="0" marL="0" marR="0" rtl="0" algn="ctr">
              <a:lnSpc>
                <a:spcPct val="100000"/>
              </a:lnSpc>
              <a:spcBef>
                <a:spcPts val="0"/>
              </a:spcBef>
              <a:spcAft>
                <a:spcPts val="0"/>
              </a:spcAft>
              <a:buClr>
                <a:schemeClr val="lt1"/>
              </a:buClr>
              <a:buSzPts val="3600"/>
              <a:buFont typeface="Gill Sans"/>
              <a:buNone/>
            </a:pPr>
            <a:r>
              <a:rPr b="1" i="0" lang="en-US" sz="3200" u="none" cap="none" strike="noStrike">
                <a:solidFill>
                  <a:schemeClr val="accent2"/>
                </a:solidFill>
                <a:latin typeface="Calibri"/>
                <a:ea typeface="Calibri"/>
                <a:cs typeface="Calibri"/>
                <a:sym typeface="Calibri"/>
              </a:rPr>
              <a:t>PIT Training</a:t>
            </a:r>
            <a:endParaRPr/>
          </a:p>
        </p:txBody>
      </p:sp>
      <p:pic>
        <p:nvPicPr>
          <p:cNvPr descr="A close up of a logo&#10;&#10;Description automatically generated" id="104" name="Google Shape;104;p1"/>
          <p:cNvPicPr preferRelativeResize="0"/>
          <p:nvPr/>
        </p:nvPicPr>
        <p:blipFill rotWithShape="1">
          <a:blip r:embed="rId4">
            <a:alphaModFix/>
          </a:blip>
          <a:srcRect b="35384" l="0" r="0" t="32961"/>
          <a:stretch/>
        </p:blipFill>
        <p:spPr>
          <a:xfrm>
            <a:off x="8002643" y="5461000"/>
            <a:ext cx="4066460" cy="1287175"/>
          </a:xfrm>
          <a:prstGeom prst="rect">
            <a:avLst/>
          </a:prstGeom>
          <a:noFill/>
          <a:ln>
            <a:noFill/>
          </a:ln>
        </p:spPr>
      </p:pic>
      <p:sp>
        <p:nvSpPr>
          <p:cNvPr id="105" name="Google Shape;105;p1"/>
          <p:cNvSpPr/>
          <p:nvPr/>
        </p:nvSpPr>
        <p:spPr>
          <a:xfrm>
            <a:off x="0" y="0"/>
            <a:ext cx="7879747" cy="6858000"/>
          </a:xfrm>
          <a:prstGeom prst="rect">
            <a:avLst/>
          </a:prstGeom>
          <a:solidFill>
            <a:srgbClr val="30324B">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6000"/>
              <a:buFont typeface="Avenir"/>
              <a:buNone/>
            </a:pPr>
            <a:r>
              <a:rPr lang="en-US"/>
              <a:t>LHC PIT Expectations</a:t>
            </a:r>
            <a:endParaRPr/>
          </a:p>
        </p:txBody>
      </p:sp>
      <p:sp>
        <p:nvSpPr>
          <p:cNvPr id="171" name="Google Shape;17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325755" lvl="0" marL="457200" marR="0" rtl="0" algn="l">
              <a:lnSpc>
                <a:spcPct val="150000"/>
              </a:lnSpc>
              <a:spcBef>
                <a:spcPts val="0"/>
              </a:spcBef>
              <a:spcAft>
                <a:spcPts val="0"/>
              </a:spcAft>
              <a:buSzPct val="100000"/>
              <a:buFont typeface="Calibri"/>
              <a:buChar char="•"/>
            </a:pPr>
            <a:r>
              <a:rPr b="1" lang="en-US" sz="1800" u="sng">
                <a:latin typeface="Calibri"/>
                <a:ea typeface="Calibri"/>
                <a:cs typeface="Calibri"/>
                <a:sym typeface="Calibri"/>
              </a:rPr>
              <a:t>LHC Expectations</a:t>
            </a:r>
            <a:endParaRPr sz="1800">
              <a:latin typeface="Calibri"/>
              <a:ea typeface="Calibri"/>
              <a:cs typeface="Calibri"/>
              <a:sym typeface="Calibri"/>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LHCs are responsible for implementing the PIT count at the local level. At a minimum, the LHC must:</a:t>
            </a:r>
            <a:endParaRPr/>
          </a:p>
          <a:p>
            <a:pPr indent="-325755" lvl="0" marL="457200" marR="0" rtl="0" algn="l">
              <a:lnSpc>
                <a:spcPct val="150000"/>
              </a:lnSpc>
              <a:spcBef>
                <a:spcPts val="0"/>
              </a:spcBef>
              <a:spcAft>
                <a:spcPts val="0"/>
              </a:spcAft>
              <a:buSzPct val="100000"/>
              <a:buChar char="•"/>
            </a:pPr>
            <a:r>
              <a:rPr lang="en-US" sz="1800">
                <a:latin typeface="Calibri"/>
                <a:ea typeface="Calibri"/>
                <a:cs typeface="Calibri"/>
                <a:sym typeface="Calibri"/>
              </a:rPr>
              <a:t>Collect the data elements required in the BoS unsheltered survey &amp; ensure all unsheltered survey data is entered into the </a:t>
            </a:r>
            <a:r>
              <a:rPr lang="en-US" sz="1800"/>
              <a:t>Google Form, or sent to </a:t>
            </a:r>
            <a:r>
              <a:rPr lang="en-US" sz="1800" u="sng">
                <a:solidFill>
                  <a:schemeClr val="hlink"/>
                </a:solidFill>
                <a:hlinkClick r:id="rId3"/>
              </a:rPr>
              <a:t>kristen.halsey@Maryland.gov</a:t>
            </a:r>
            <a:r>
              <a:rPr lang="en-US" sz="1800"/>
              <a:t> </a:t>
            </a:r>
            <a:r>
              <a:rPr lang="en-US" sz="1800">
                <a:latin typeface="Calibri"/>
                <a:ea typeface="Calibri"/>
                <a:cs typeface="Calibri"/>
                <a:sym typeface="Calibri"/>
              </a:rPr>
              <a:t>by February </a:t>
            </a:r>
            <a:r>
              <a:rPr lang="en-US" sz="1800"/>
              <a:t>9th</a:t>
            </a:r>
            <a:r>
              <a:rPr lang="en-US" sz="1800">
                <a:latin typeface="Calibri"/>
                <a:ea typeface="Calibri"/>
                <a:cs typeface="Calibri"/>
                <a:sym typeface="Calibri"/>
              </a:rPr>
              <a:t>, 202</a:t>
            </a:r>
            <a:r>
              <a:rPr lang="en-US" sz="1800"/>
              <a:t>4</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Identify geographic areas to be canvassed</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Identify volunteers or other community members required to conduct the surveys</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Train LHC PIT participants (local staff, volunteers, etc) on the BoS provided training materials and any local materials</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Ensure the count is conducted on the approved date(s)</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Verify all local ES &amp; TH projects to be included in the count</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Verify non-HMIS &amp; DV projects to be included in the count and provide appropriate contact information</a:t>
            </a:r>
            <a:endParaRPr/>
          </a:p>
          <a:p>
            <a:pPr indent="-325755" lvl="0" marL="457200" marR="0" rtl="0" algn="l">
              <a:lnSpc>
                <a:spcPct val="150000"/>
              </a:lnSpc>
              <a:spcBef>
                <a:spcPts val="0"/>
              </a:spcBef>
              <a:spcAft>
                <a:spcPts val="0"/>
              </a:spcAft>
              <a:buSzPct val="100000"/>
              <a:buChar char="•"/>
            </a:pPr>
            <a:r>
              <a:rPr lang="en-US" sz="1800">
                <a:latin typeface="Calibri"/>
                <a:ea typeface="Calibri"/>
                <a:cs typeface="Calibri"/>
                <a:sym typeface="Calibri"/>
              </a:rPr>
              <a:t>Ensure all unsheltered and sheltered data is accurately entered into HMIS by February </a:t>
            </a:r>
            <a:r>
              <a:rPr lang="en-US" sz="1800"/>
              <a:t>9th</a:t>
            </a:r>
            <a:r>
              <a:rPr lang="en-US" sz="1800">
                <a:latin typeface="Calibri"/>
                <a:ea typeface="Calibri"/>
                <a:cs typeface="Calibri"/>
                <a:sym typeface="Calibri"/>
              </a:rPr>
              <a:t>, 202</a:t>
            </a:r>
            <a:r>
              <a:rPr lang="en-US" sz="1800"/>
              <a:t>4</a:t>
            </a:r>
            <a:endParaRPr/>
          </a:p>
          <a:p>
            <a:pPr indent="-325755" lvl="0" marL="457200" marR="0" rtl="0" algn="l">
              <a:lnSpc>
                <a:spcPct val="150000"/>
              </a:lnSpc>
              <a:spcBef>
                <a:spcPts val="0"/>
              </a:spcBef>
              <a:spcAft>
                <a:spcPts val="0"/>
              </a:spcAft>
              <a:buSzPct val="100000"/>
              <a:buFont typeface="Calibri"/>
              <a:buChar char="•"/>
            </a:pPr>
            <a:r>
              <a:rPr lang="en-US" sz="1800">
                <a:latin typeface="Calibri"/>
                <a:ea typeface="Calibri"/>
                <a:cs typeface="Calibri"/>
                <a:sym typeface="Calibri"/>
              </a:rPr>
              <a:t>Review preliminary reporting provided by the CoC Lead and provide feedback as necessary</a:t>
            </a:r>
            <a:endParaRPr/>
          </a:p>
          <a:p>
            <a:pPr indent="-228600" lvl="0" marL="457200" rtl="0" algn="l">
              <a:lnSpc>
                <a:spcPct val="90000"/>
              </a:lnSpc>
              <a:spcBef>
                <a:spcPts val="1800"/>
              </a:spcBef>
              <a:spcAft>
                <a:spcPts val="0"/>
              </a:spcAft>
              <a:buClr>
                <a:schemeClr val="dk1"/>
              </a:buClr>
              <a:buSzPct val="64285"/>
              <a:buNone/>
            </a:pPr>
            <a:r>
              <a:t/>
            </a:r>
            <a:endParaRPr/>
          </a:p>
        </p:txBody>
      </p:sp>
      <p:sp>
        <p:nvSpPr>
          <p:cNvPr id="178" name="Google Shape;17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79" name="Google Shape;17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t>LHC Expectation Overview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23"/>
          <p:cNvGrpSpPr/>
          <p:nvPr/>
        </p:nvGrpSpPr>
        <p:grpSpPr>
          <a:xfrm>
            <a:off x="0" y="0"/>
            <a:ext cx="12212541" cy="6858000"/>
            <a:chOff x="-20542" y="20377"/>
            <a:chExt cx="12212541" cy="6858000"/>
          </a:xfrm>
        </p:grpSpPr>
        <p:pic>
          <p:nvPicPr>
            <p:cNvPr descr="A picture containing indoor, mirror, small, sitting&#10;&#10;Description automatically generated" id="186" name="Google Shape;186;p23"/>
            <p:cNvPicPr preferRelativeResize="0"/>
            <p:nvPr/>
          </p:nvPicPr>
          <p:blipFill rotWithShape="1">
            <a:blip r:embed="rId3">
              <a:alphaModFix/>
            </a:blip>
            <a:srcRect b="0" l="0" r="0" t="0"/>
            <a:stretch/>
          </p:blipFill>
          <p:spPr>
            <a:xfrm>
              <a:off x="3189766" y="20377"/>
              <a:ext cx="9002233" cy="6858000"/>
            </a:xfrm>
            <a:prstGeom prst="rect">
              <a:avLst/>
            </a:prstGeom>
            <a:noFill/>
            <a:ln>
              <a:noFill/>
            </a:ln>
          </p:spPr>
        </p:pic>
        <p:pic>
          <p:nvPicPr>
            <p:cNvPr descr="A picture containing indoor, mirror, small, sitting&#10;&#10;Description automatically generated" id="187" name="Google Shape;187;p23"/>
            <p:cNvPicPr preferRelativeResize="0"/>
            <p:nvPr/>
          </p:nvPicPr>
          <p:blipFill rotWithShape="1">
            <a:blip r:embed="rId4">
              <a:alphaModFix/>
            </a:blip>
            <a:srcRect b="0" l="0" r="0" t="0"/>
            <a:stretch/>
          </p:blipFill>
          <p:spPr>
            <a:xfrm flipH="1">
              <a:off x="-20542" y="20377"/>
              <a:ext cx="3401694" cy="6858000"/>
            </a:xfrm>
            <a:prstGeom prst="rect">
              <a:avLst/>
            </a:prstGeom>
            <a:noFill/>
            <a:ln>
              <a:noFill/>
            </a:ln>
          </p:spPr>
        </p:pic>
      </p:grpSp>
      <p:sp>
        <p:nvSpPr>
          <p:cNvPr descr="People with documents" id="188" name="Google Shape;188;p23"/>
          <p:cNvSpPr/>
          <p:nvPr/>
        </p:nvSpPr>
        <p:spPr>
          <a:xfrm>
            <a:off x="0" y="-30566"/>
            <a:ext cx="12212542" cy="6919131"/>
          </a:xfrm>
          <a:custGeom>
            <a:rect b="b" l="l" r="r" t="t"/>
            <a:pathLst>
              <a:path extrusionOk="0" h="6858000" w="12189460">
                <a:moveTo>
                  <a:pt x="0" y="6858000"/>
                </a:moveTo>
                <a:lnTo>
                  <a:pt x="12188952" y="6858000"/>
                </a:lnTo>
                <a:lnTo>
                  <a:pt x="12188952" y="0"/>
                </a:lnTo>
                <a:lnTo>
                  <a:pt x="0" y="0"/>
                </a:lnTo>
                <a:lnTo>
                  <a:pt x="0" y="6858000"/>
                </a:lnTo>
                <a:close/>
              </a:path>
            </a:pathLst>
          </a:custGeom>
          <a:solidFill>
            <a:schemeClr val="accent2">
              <a:alpha val="72941"/>
            </a:scheme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 name="Google Shape;189;p23"/>
          <p:cNvSpPr txBox="1"/>
          <p:nvPr>
            <p:ph type="title"/>
          </p:nvPr>
        </p:nvSpPr>
        <p:spPr>
          <a:xfrm>
            <a:off x="396131" y="2145108"/>
            <a:ext cx="5628351" cy="2567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Gill Sans"/>
              <a:buNone/>
            </a:pPr>
            <a:r>
              <a:rPr lang="en-US" sz="6600">
                <a:latin typeface="Calibri"/>
                <a:ea typeface="Calibri"/>
                <a:cs typeface="Calibri"/>
                <a:sym typeface="Calibri"/>
              </a:rPr>
              <a:t>Thank You!</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idx="1" type="body"/>
          </p:nvPr>
        </p:nvSpPr>
        <p:spPr>
          <a:xfrm>
            <a:off x="715735" y="2005012"/>
            <a:ext cx="10515600" cy="4351338"/>
          </a:xfrm>
          <a:prstGeom prst="rect">
            <a:avLst/>
          </a:prstGeom>
          <a:noFill/>
          <a:ln>
            <a:noFill/>
          </a:ln>
        </p:spPr>
        <p:txBody>
          <a:bodyPr anchorCtr="0" anchor="t" bIns="45700" lIns="91425" spcFirstLastPara="1" rIns="91425" wrap="square" tIns="45700">
            <a:normAutofit/>
          </a:bodyPr>
          <a:lstStyle/>
          <a:p>
            <a:pPr indent="-571500" lvl="1" marL="1028700" rtl="0" algn="l">
              <a:lnSpc>
                <a:spcPct val="107000"/>
              </a:lnSpc>
              <a:spcBef>
                <a:spcPts val="0"/>
              </a:spcBef>
              <a:spcAft>
                <a:spcPts val="0"/>
              </a:spcAft>
              <a:buSzPts val="1800"/>
              <a:buFont typeface="Noto Sans Symbols"/>
              <a:buChar char="⮚"/>
            </a:pPr>
            <a:r>
              <a:rPr lang="en-US" sz="3600">
                <a:latin typeface="Calibri"/>
                <a:ea typeface="Calibri"/>
                <a:cs typeface="Calibri"/>
                <a:sym typeface="Calibri"/>
              </a:rPr>
              <a:t>The Balance of State Point in Time Count Planning Committee establishes the general framework of the count.</a:t>
            </a:r>
            <a:endParaRPr sz="3600">
              <a:latin typeface="Calibri"/>
              <a:ea typeface="Calibri"/>
              <a:cs typeface="Calibri"/>
              <a:sym typeface="Calibri"/>
            </a:endParaRPr>
          </a:p>
          <a:p>
            <a:pPr indent="-571500" lvl="1" marL="1028700" rtl="0" algn="l">
              <a:lnSpc>
                <a:spcPct val="107000"/>
              </a:lnSpc>
              <a:spcBef>
                <a:spcPts val="0"/>
              </a:spcBef>
              <a:spcAft>
                <a:spcPts val="0"/>
              </a:spcAft>
              <a:buSzPts val="1800"/>
              <a:buFont typeface="Noto Sans Symbols"/>
              <a:buChar char="⮚"/>
            </a:pPr>
            <a:r>
              <a:rPr lang="en-US" sz="3600">
                <a:latin typeface="Calibri"/>
                <a:ea typeface="Calibri"/>
                <a:cs typeface="Calibri"/>
                <a:sym typeface="Calibri"/>
              </a:rPr>
              <a:t>Local Homelessness Coalitions must implement the count based on the framework determined by the committee.</a:t>
            </a:r>
            <a:endParaRPr/>
          </a:p>
          <a:p>
            <a:pPr indent="0" lvl="1" marL="457200" rtl="0" algn="l">
              <a:lnSpc>
                <a:spcPct val="107000"/>
              </a:lnSpc>
              <a:spcBef>
                <a:spcPts val="0"/>
              </a:spcBef>
              <a:spcAft>
                <a:spcPts val="0"/>
              </a:spcAft>
              <a:buSzPts val="1800"/>
              <a:buNone/>
            </a:pPr>
            <a:r>
              <a:t/>
            </a:r>
            <a:endParaRPr sz="5500">
              <a:latin typeface="Calibri"/>
              <a:ea typeface="Calibri"/>
              <a:cs typeface="Calibri"/>
              <a:sym typeface="Calibri"/>
            </a:endParaRPr>
          </a:p>
          <a:p>
            <a:pPr indent="0" lvl="1" marL="457200" rtl="0" algn="l">
              <a:lnSpc>
                <a:spcPct val="107000"/>
              </a:lnSpc>
              <a:spcBef>
                <a:spcPts val="0"/>
              </a:spcBef>
              <a:spcAft>
                <a:spcPts val="0"/>
              </a:spcAft>
              <a:buSzPts val="1800"/>
              <a:buNone/>
            </a:pPr>
            <a:r>
              <a:t/>
            </a:r>
            <a:endParaRPr sz="5500">
              <a:latin typeface="Calibri"/>
              <a:ea typeface="Calibri"/>
              <a:cs typeface="Calibri"/>
              <a:sym typeface="Calibri"/>
            </a:endParaRPr>
          </a:p>
          <a:p>
            <a:pPr indent="-171450" lvl="1" marL="742950" marR="0" rtl="0" algn="l">
              <a:lnSpc>
                <a:spcPct val="107000"/>
              </a:lnSpc>
              <a:spcBef>
                <a:spcPts val="0"/>
              </a:spcBef>
              <a:spcAft>
                <a:spcPts val="0"/>
              </a:spcAft>
              <a:buSzPts val="1800"/>
              <a:buFont typeface="Courier New"/>
              <a:buNone/>
            </a:pPr>
            <a:r>
              <a:t/>
            </a:r>
            <a:endParaRPr b="1" i="1" sz="2900">
              <a:latin typeface="Calibri"/>
              <a:ea typeface="Calibri"/>
              <a:cs typeface="Calibri"/>
              <a:sym typeface="Calibri"/>
            </a:endParaRPr>
          </a:p>
          <a:p>
            <a:pPr indent="-171450" lvl="1" marL="742950" marR="0" rtl="0" algn="l">
              <a:lnSpc>
                <a:spcPct val="107000"/>
              </a:lnSpc>
              <a:spcBef>
                <a:spcPts val="0"/>
              </a:spcBef>
              <a:spcAft>
                <a:spcPts val="0"/>
              </a:spcAft>
              <a:buSzPts val="1800"/>
              <a:buFont typeface="Courier New"/>
              <a:buNone/>
            </a:pPr>
            <a:r>
              <a:t/>
            </a:r>
            <a:endParaRPr b="1" i="1" sz="2900">
              <a:latin typeface="Calibri"/>
              <a:ea typeface="Calibri"/>
              <a:cs typeface="Calibri"/>
              <a:sym typeface="Calibri"/>
            </a:endParaRPr>
          </a:p>
        </p:txBody>
      </p:sp>
      <p:sp>
        <p:nvSpPr>
          <p:cNvPr id="111" name="Google Shape;11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2" name="Google Shape;11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t>2024 BoS Point in Time Count</a:t>
            </a:r>
            <a:endParaRPr/>
          </a:p>
        </p:txBody>
      </p:sp>
      <p:pic>
        <p:nvPicPr>
          <p:cNvPr descr="Logo&#10;&#10;Description automatically generated" id="113" name="Google Shape;113;p2"/>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6000"/>
              <a:buFont typeface="Avenir"/>
              <a:buNone/>
            </a:pPr>
            <a:r>
              <a:rPr lang="en-US"/>
              <a:t>Unsheltered Count Basics</a:t>
            </a:r>
            <a:endParaRPr/>
          </a:p>
        </p:txBody>
      </p:sp>
      <p:sp>
        <p:nvSpPr>
          <p:cNvPr id="119" name="Google Shape;119;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65"/>
          <p:cNvSpPr txBox="1"/>
          <p:nvPr>
            <p:ph idx="1" type="body"/>
          </p:nvPr>
        </p:nvSpPr>
        <p:spPr>
          <a:xfrm>
            <a:off x="838200" y="2079171"/>
            <a:ext cx="10515600" cy="4097792"/>
          </a:xfrm>
          <a:prstGeom prst="rect">
            <a:avLst/>
          </a:prstGeom>
          <a:noFill/>
          <a:ln>
            <a:noFill/>
          </a:ln>
        </p:spPr>
        <p:txBody>
          <a:bodyPr anchorCtr="0" anchor="t" bIns="45700" lIns="91425" spcFirstLastPara="1" rIns="91425" wrap="square" tIns="45700">
            <a:noAutofit/>
          </a:bodyPr>
          <a:lstStyle/>
          <a:p>
            <a:pPr indent="0" lvl="0" marL="146050" rtl="0" algn="l">
              <a:lnSpc>
                <a:spcPct val="115000"/>
              </a:lnSpc>
              <a:spcBef>
                <a:spcPts val="0"/>
              </a:spcBef>
              <a:spcAft>
                <a:spcPts val="0"/>
              </a:spcAft>
              <a:buClr>
                <a:srgbClr val="000000"/>
              </a:buClr>
              <a:buSzPts val="1300"/>
              <a:buNone/>
            </a:pPr>
            <a:r>
              <a:rPr b="1" i="1" lang="en-US" sz="1800">
                <a:solidFill>
                  <a:srgbClr val="000000"/>
                </a:solidFill>
              </a:rPr>
              <a:t>Time Frame </a:t>
            </a:r>
            <a:r>
              <a:rPr lang="en-US" sz="1800">
                <a:solidFill>
                  <a:srgbClr val="000000"/>
                </a:solidFill>
              </a:rPr>
              <a:t>The official 2024 Point in Time Count date for the MD BoS CoC is </a:t>
            </a:r>
            <a:r>
              <a:rPr b="1" lang="en-US" sz="1800" u="sng">
                <a:solidFill>
                  <a:srgbClr val="000000"/>
                </a:solidFill>
              </a:rPr>
              <a:t>January 24th, 2024</a:t>
            </a:r>
            <a:r>
              <a:rPr lang="en-US" sz="1800">
                <a:solidFill>
                  <a:srgbClr val="000000"/>
                </a:solidFill>
              </a:rPr>
              <a:t> </a:t>
            </a:r>
            <a:endParaRPr/>
          </a:p>
          <a:p>
            <a:pPr indent="0" lvl="0" marL="146050" rtl="0" algn="l">
              <a:lnSpc>
                <a:spcPct val="115000"/>
              </a:lnSpc>
              <a:spcBef>
                <a:spcPts val="0"/>
              </a:spcBef>
              <a:spcAft>
                <a:spcPts val="0"/>
              </a:spcAft>
              <a:buClr>
                <a:srgbClr val="000000"/>
              </a:buClr>
              <a:buSzPts val="1300"/>
              <a:buNone/>
            </a:pPr>
            <a:r>
              <a:t/>
            </a:r>
            <a:endParaRPr sz="1800">
              <a:solidFill>
                <a:srgbClr val="000000"/>
              </a:solidFill>
            </a:endParaRPr>
          </a:p>
          <a:p>
            <a:pPr indent="-285750" lvl="0" marL="431800" rtl="0" algn="l">
              <a:lnSpc>
                <a:spcPct val="115000"/>
              </a:lnSpc>
              <a:spcBef>
                <a:spcPts val="0"/>
              </a:spcBef>
              <a:spcAft>
                <a:spcPts val="0"/>
              </a:spcAft>
              <a:buClr>
                <a:srgbClr val="000000"/>
              </a:buClr>
              <a:buSzPts val="1300"/>
              <a:buChar char="•"/>
            </a:pPr>
            <a:r>
              <a:rPr lang="en-US" sz="1800">
                <a:solidFill>
                  <a:srgbClr val="000000"/>
                </a:solidFill>
              </a:rPr>
              <a:t>LHCs may elect to hold a </a:t>
            </a:r>
            <a:r>
              <a:rPr b="1" lang="en-US" sz="1800">
                <a:solidFill>
                  <a:srgbClr val="000000"/>
                </a:solidFill>
              </a:rPr>
              <a:t>“Blitz Count” </a:t>
            </a:r>
            <a:r>
              <a:rPr lang="en-US" sz="1800">
                <a:solidFill>
                  <a:srgbClr val="000000"/>
                </a:solidFill>
              </a:rPr>
              <a:t>on the night of the 24</a:t>
            </a:r>
            <a:r>
              <a:rPr baseline="30000" lang="en-US" sz="1800">
                <a:solidFill>
                  <a:srgbClr val="000000"/>
                </a:solidFill>
              </a:rPr>
              <a:t>th</a:t>
            </a:r>
            <a:r>
              <a:rPr lang="en-US" sz="1800">
                <a:solidFill>
                  <a:srgbClr val="000000"/>
                </a:solidFill>
              </a:rPr>
              <a:t> and survey those sleeping in an unsheltered location in one night.  Blitz Counts typically consist of counting teams who canvass known locations of homeless encampments and survey any unsheltered individuals they encounter.</a:t>
            </a:r>
            <a:endParaRPr/>
          </a:p>
          <a:p>
            <a:pPr indent="0" lvl="0" marL="146050" rtl="0" algn="l">
              <a:lnSpc>
                <a:spcPct val="115000"/>
              </a:lnSpc>
              <a:spcBef>
                <a:spcPts val="0"/>
              </a:spcBef>
              <a:spcAft>
                <a:spcPts val="0"/>
              </a:spcAft>
              <a:buClr>
                <a:srgbClr val="000000"/>
              </a:buClr>
              <a:buSzPts val="1300"/>
              <a:buNone/>
            </a:pPr>
            <a:r>
              <a:rPr b="1" lang="en-US" sz="1800">
                <a:solidFill>
                  <a:srgbClr val="000000"/>
                </a:solidFill>
              </a:rPr>
              <a:t>OR</a:t>
            </a:r>
            <a:endParaRPr/>
          </a:p>
          <a:p>
            <a:pPr indent="-285750" lvl="0" marL="431800" rtl="0" algn="l">
              <a:lnSpc>
                <a:spcPct val="115000"/>
              </a:lnSpc>
              <a:spcBef>
                <a:spcPts val="0"/>
              </a:spcBef>
              <a:spcAft>
                <a:spcPts val="0"/>
              </a:spcAft>
              <a:buClr>
                <a:srgbClr val="000000"/>
              </a:buClr>
              <a:buSzPts val="1300"/>
              <a:buChar char="•"/>
            </a:pPr>
            <a:r>
              <a:rPr lang="en-US" sz="1800">
                <a:solidFill>
                  <a:srgbClr val="000000"/>
                </a:solidFill>
              </a:rPr>
              <a:t>LHCs may elect to hold a </a:t>
            </a:r>
            <a:r>
              <a:rPr b="1" lang="en-US" sz="1800">
                <a:solidFill>
                  <a:srgbClr val="000000"/>
                </a:solidFill>
              </a:rPr>
              <a:t>“Service Based Count”, </a:t>
            </a:r>
            <a:r>
              <a:rPr lang="en-US" sz="1800">
                <a:solidFill>
                  <a:srgbClr val="000000"/>
                </a:solidFill>
              </a:rPr>
              <a:t>a counting event that lasts for up to 6 days after count night to survey those who verify they slept in an unsheltered location on the night January 24</a:t>
            </a:r>
            <a:r>
              <a:rPr baseline="30000" lang="en-US" sz="1800">
                <a:solidFill>
                  <a:srgbClr val="000000"/>
                </a:solidFill>
              </a:rPr>
              <a:t>th</a:t>
            </a:r>
            <a:r>
              <a:rPr lang="en-US" sz="1800">
                <a:solidFill>
                  <a:srgbClr val="000000"/>
                </a:solidFill>
              </a:rPr>
              <a:t>.  Service Count efforts must conclude by February 1st, 2024.  A Service Based Count may take place in unsheltered settings or known service-based sites including: soup kitchens, day services, emergency shelters or other locations where unsheltered individuals may present during the day. LHCs will identify the geography, locations and hours that surveys will be conducted.</a:t>
            </a:r>
            <a:endParaRPr/>
          </a:p>
          <a:p>
            <a:pPr indent="-203200" lvl="0" marL="431800" rtl="0" algn="l">
              <a:lnSpc>
                <a:spcPct val="115000"/>
              </a:lnSpc>
              <a:spcBef>
                <a:spcPts val="0"/>
              </a:spcBef>
              <a:spcAft>
                <a:spcPts val="0"/>
              </a:spcAft>
              <a:buClr>
                <a:srgbClr val="000000"/>
              </a:buClr>
              <a:buSzPts val="1300"/>
              <a:buNone/>
            </a:pPr>
            <a:r>
              <a:t/>
            </a:r>
            <a:endParaRPr b="1" sz="1600" u="sng">
              <a:solidFill>
                <a:srgbClr val="000000"/>
              </a:solidFill>
            </a:endParaRPr>
          </a:p>
        </p:txBody>
      </p:sp>
      <p:sp>
        <p:nvSpPr>
          <p:cNvPr id="125" name="Google Shape;125;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6" name="Google Shape;126;p65"/>
          <p:cNvSpPr txBox="1"/>
          <p:nvPr>
            <p:ph type="title"/>
          </p:nvPr>
        </p:nvSpPr>
        <p:spPr>
          <a:xfrm>
            <a:off x="179985" y="4229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Calibri"/>
                <a:ea typeface="Calibri"/>
                <a:cs typeface="Calibri"/>
                <a:sym typeface="Calibri"/>
              </a:rPr>
              <a:t>2024 Unsheltered Count</a:t>
            </a:r>
            <a:endParaRPr>
              <a:latin typeface="Calibri"/>
              <a:ea typeface="Calibri"/>
              <a:cs typeface="Calibri"/>
              <a:sym typeface="Calibri"/>
            </a:endParaRPr>
          </a:p>
        </p:txBody>
      </p:sp>
      <p:pic>
        <p:nvPicPr>
          <p:cNvPr descr="Logo&#10;&#10;Description automatically generated" id="127" name="Google Shape;127;p65"/>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1"/>
          <p:cNvSpPr txBox="1"/>
          <p:nvPr>
            <p:ph idx="1" type="body"/>
          </p:nvPr>
        </p:nvSpPr>
        <p:spPr>
          <a:xfrm>
            <a:off x="838200" y="2079171"/>
            <a:ext cx="10515600" cy="4097792"/>
          </a:xfrm>
          <a:prstGeom prst="rect">
            <a:avLst/>
          </a:prstGeom>
          <a:noFill/>
          <a:ln>
            <a:noFill/>
          </a:ln>
        </p:spPr>
        <p:txBody>
          <a:bodyPr anchorCtr="0" anchor="t" bIns="45700" lIns="91425" spcFirstLastPara="1" rIns="91425" wrap="square" tIns="45700">
            <a:noAutofit/>
          </a:bodyPr>
          <a:lstStyle/>
          <a:p>
            <a:pPr indent="0" lvl="0" marL="146050" rtl="0" algn="l">
              <a:lnSpc>
                <a:spcPct val="100000"/>
              </a:lnSpc>
              <a:spcBef>
                <a:spcPts val="0"/>
              </a:spcBef>
              <a:spcAft>
                <a:spcPts val="0"/>
              </a:spcAft>
              <a:buClr>
                <a:srgbClr val="000000"/>
              </a:buClr>
              <a:buSzPts val="1300"/>
              <a:buNone/>
            </a:pPr>
            <a:r>
              <a:rPr b="1" i="1" lang="en-US" sz="2000">
                <a:solidFill>
                  <a:srgbClr val="000000"/>
                </a:solidFill>
              </a:rPr>
              <a:t>Data &amp; Methodology </a:t>
            </a:r>
            <a:endParaRPr/>
          </a:p>
          <a:p>
            <a:pPr indent="0" lvl="0" marL="146050" rtl="0" algn="l">
              <a:lnSpc>
                <a:spcPct val="100000"/>
              </a:lnSpc>
              <a:spcBef>
                <a:spcPts val="0"/>
              </a:spcBef>
              <a:spcAft>
                <a:spcPts val="0"/>
              </a:spcAft>
              <a:buClr>
                <a:srgbClr val="000000"/>
              </a:buClr>
              <a:buSzPts val="1300"/>
              <a:buNone/>
            </a:pPr>
            <a:r>
              <a:rPr lang="en-US" sz="2000">
                <a:solidFill>
                  <a:srgbClr val="000000"/>
                </a:solidFill>
              </a:rPr>
              <a:t>The BoS 2024 Unsheltered Count Survey includes all HUD required data elements. </a:t>
            </a:r>
            <a:endParaRPr/>
          </a:p>
          <a:p>
            <a:pPr indent="0" lvl="0" marL="146050" rtl="0" algn="l">
              <a:lnSpc>
                <a:spcPct val="100000"/>
              </a:lnSpc>
              <a:spcBef>
                <a:spcPts val="0"/>
              </a:spcBef>
              <a:spcAft>
                <a:spcPts val="0"/>
              </a:spcAft>
              <a:buClr>
                <a:srgbClr val="000000"/>
              </a:buClr>
              <a:buSzPts val="1300"/>
              <a:buNone/>
            </a:pPr>
            <a:r>
              <a:t/>
            </a:r>
            <a:endParaRPr sz="1800">
              <a:solidFill>
                <a:srgbClr val="000000"/>
              </a:solidFill>
            </a:endParaRPr>
          </a:p>
          <a:p>
            <a:pPr indent="-285750" lvl="0" marL="431800" rtl="0" algn="l">
              <a:lnSpc>
                <a:spcPct val="100000"/>
              </a:lnSpc>
              <a:spcBef>
                <a:spcPts val="0"/>
              </a:spcBef>
              <a:spcAft>
                <a:spcPts val="0"/>
              </a:spcAft>
              <a:buClr>
                <a:srgbClr val="000000"/>
              </a:buClr>
              <a:buSzPts val="1300"/>
              <a:buChar char="•"/>
            </a:pPr>
            <a:r>
              <a:rPr lang="en-US" sz="2000">
                <a:solidFill>
                  <a:srgbClr val="000000"/>
                </a:solidFill>
              </a:rPr>
              <a:t>An LHC may add additional questions to the local count, but the additional items will not be collected or reported at the BoS CoC level</a:t>
            </a:r>
            <a:endParaRPr/>
          </a:p>
          <a:p>
            <a:pPr indent="-285750" lvl="0" marL="431800" rtl="0" algn="l">
              <a:lnSpc>
                <a:spcPct val="100000"/>
              </a:lnSpc>
              <a:spcBef>
                <a:spcPts val="0"/>
              </a:spcBef>
              <a:spcAft>
                <a:spcPts val="0"/>
              </a:spcAft>
              <a:buClr>
                <a:srgbClr val="000000"/>
              </a:buClr>
              <a:buSzPts val="1300"/>
              <a:buChar char="•"/>
            </a:pPr>
            <a:r>
              <a:rPr lang="en-US" sz="2000">
                <a:solidFill>
                  <a:srgbClr val="000000"/>
                </a:solidFill>
              </a:rPr>
              <a:t>If a client will not or cannot provide their personal information during the survey process, observation based responses will be accepted, including: client location, estimated age, gender and race</a:t>
            </a:r>
            <a:endParaRPr/>
          </a:p>
          <a:p>
            <a:pPr indent="-285750" lvl="0" marL="431800" rtl="0" algn="l">
              <a:lnSpc>
                <a:spcPct val="100000"/>
              </a:lnSpc>
              <a:spcBef>
                <a:spcPts val="0"/>
              </a:spcBef>
              <a:spcAft>
                <a:spcPts val="0"/>
              </a:spcAft>
              <a:buClr>
                <a:srgbClr val="000000"/>
              </a:buClr>
              <a:buSzPts val="1300"/>
              <a:buChar char="•"/>
            </a:pPr>
            <a:r>
              <a:rPr lang="en-US" sz="2000">
                <a:solidFill>
                  <a:srgbClr val="000000"/>
                </a:solidFill>
              </a:rPr>
              <a:t>All Unsheltered Survey efforts must </a:t>
            </a:r>
            <a:r>
              <a:rPr b="1" lang="en-US" sz="2000">
                <a:solidFill>
                  <a:srgbClr val="000000"/>
                </a:solidFill>
              </a:rPr>
              <a:t>conclude by February 1st, 2024</a:t>
            </a:r>
            <a:endParaRPr sz="1600">
              <a:solidFill>
                <a:srgbClr val="000000"/>
              </a:solidFill>
            </a:endParaRPr>
          </a:p>
        </p:txBody>
      </p:sp>
      <p:sp>
        <p:nvSpPr>
          <p:cNvPr id="133" name="Google Shape;13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4" name="Google Shape;134;p11"/>
          <p:cNvSpPr txBox="1"/>
          <p:nvPr>
            <p:ph type="title"/>
          </p:nvPr>
        </p:nvSpPr>
        <p:spPr>
          <a:xfrm>
            <a:off x="179985" y="4229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Calibri"/>
                <a:ea typeface="Calibri"/>
                <a:cs typeface="Calibri"/>
                <a:sym typeface="Calibri"/>
              </a:rPr>
              <a:t>2024 Unsheltered Count</a:t>
            </a:r>
            <a:endParaRPr>
              <a:latin typeface="Calibri"/>
              <a:ea typeface="Calibri"/>
              <a:cs typeface="Calibri"/>
              <a:sym typeface="Calibri"/>
            </a:endParaRPr>
          </a:p>
        </p:txBody>
      </p:sp>
      <p:pic>
        <p:nvPicPr>
          <p:cNvPr descr="Logo&#10;&#10;Description automatically generated" id="135" name="Google Shape;135;p11"/>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2"/>
          <p:cNvSpPr txBox="1"/>
          <p:nvPr>
            <p:ph idx="1" type="body"/>
          </p:nvPr>
        </p:nvSpPr>
        <p:spPr>
          <a:xfrm>
            <a:off x="838200" y="2079171"/>
            <a:ext cx="10515600" cy="4097792"/>
          </a:xfrm>
          <a:prstGeom prst="rect">
            <a:avLst/>
          </a:prstGeom>
          <a:noFill/>
          <a:ln>
            <a:noFill/>
          </a:ln>
        </p:spPr>
        <p:txBody>
          <a:bodyPr anchorCtr="0" anchor="t" bIns="45700" lIns="91425" spcFirstLastPara="1" rIns="91425" wrap="square" tIns="45700">
            <a:noAutofit/>
          </a:bodyPr>
          <a:lstStyle/>
          <a:p>
            <a:pPr indent="0" lvl="0" marL="146050" rtl="0" algn="l">
              <a:lnSpc>
                <a:spcPct val="100000"/>
              </a:lnSpc>
              <a:spcBef>
                <a:spcPts val="0"/>
              </a:spcBef>
              <a:spcAft>
                <a:spcPts val="0"/>
              </a:spcAft>
              <a:buClr>
                <a:srgbClr val="000000"/>
              </a:buClr>
              <a:buSzPts val="1300"/>
              <a:buNone/>
            </a:pPr>
            <a:r>
              <a:rPr b="1" i="1" lang="en-US" sz="2400">
                <a:solidFill>
                  <a:srgbClr val="000000"/>
                </a:solidFill>
              </a:rPr>
              <a:t>Enumerators</a:t>
            </a:r>
            <a:r>
              <a:rPr lang="en-US" sz="2400">
                <a:solidFill>
                  <a:srgbClr val="000000"/>
                </a:solidFill>
              </a:rPr>
              <a:t> </a:t>
            </a:r>
            <a:endParaRPr/>
          </a:p>
          <a:p>
            <a:pPr indent="0" lvl="0" marL="146050" rtl="0" algn="l">
              <a:lnSpc>
                <a:spcPct val="100000"/>
              </a:lnSpc>
              <a:spcBef>
                <a:spcPts val="0"/>
              </a:spcBef>
              <a:spcAft>
                <a:spcPts val="0"/>
              </a:spcAft>
              <a:buClr>
                <a:srgbClr val="000000"/>
              </a:buClr>
              <a:buSzPts val="1300"/>
              <a:buNone/>
            </a:pPr>
            <a:r>
              <a:t/>
            </a:r>
            <a:endParaRPr sz="2400">
              <a:solidFill>
                <a:srgbClr val="000000"/>
              </a:solidFill>
            </a:endParaRPr>
          </a:p>
          <a:p>
            <a:pPr indent="0" lvl="0" marL="146050" rtl="0" algn="l">
              <a:lnSpc>
                <a:spcPct val="100000"/>
              </a:lnSpc>
              <a:spcBef>
                <a:spcPts val="0"/>
              </a:spcBef>
              <a:spcAft>
                <a:spcPts val="0"/>
              </a:spcAft>
              <a:buClr>
                <a:srgbClr val="000000"/>
              </a:buClr>
              <a:buSzPts val="1300"/>
              <a:buNone/>
            </a:pPr>
            <a:r>
              <a:rPr lang="en-US" sz="2400">
                <a:solidFill>
                  <a:srgbClr val="000000"/>
                </a:solidFill>
              </a:rPr>
              <a:t>PIT Count surveys can be administered by community volunteers and LHC staff, including staff from local shelters, street outreach and supportive service providers, where available. </a:t>
            </a:r>
            <a:endParaRPr/>
          </a:p>
          <a:p>
            <a:pPr indent="0" lvl="0" marL="146050" rtl="0" algn="l">
              <a:lnSpc>
                <a:spcPct val="100000"/>
              </a:lnSpc>
              <a:spcBef>
                <a:spcPts val="0"/>
              </a:spcBef>
              <a:spcAft>
                <a:spcPts val="0"/>
              </a:spcAft>
              <a:buClr>
                <a:srgbClr val="000000"/>
              </a:buClr>
              <a:buSzPts val="1300"/>
              <a:buNone/>
            </a:pPr>
            <a:r>
              <a:t/>
            </a:r>
            <a:endParaRPr sz="2400">
              <a:solidFill>
                <a:srgbClr val="000000"/>
              </a:solidFill>
            </a:endParaRPr>
          </a:p>
          <a:p>
            <a:pPr indent="0" lvl="0" marL="146050" rtl="0" algn="l">
              <a:lnSpc>
                <a:spcPct val="100000"/>
              </a:lnSpc>
              <a:spcBef>
                <a:spcPts val="0"/>
              </a:spcBef>
              <a:spcAft>
                <a:spcPts val="0"/>
              </a:spcAft>
              <a:buClr>
                <a:srgbClr val="000000"/>
              </a:buClr>
              <a:buSzPts val="1300"/>
              <a:buNone/>
            </a:pPr>
            <a:r>
              <a:rPr lang="en-US" sz="2400">
                <a:solidFill>
                  <a:srgbClr val="000000"/>
                </a:solidFill>
              </a:rPr>
              <a:t>LHCs are responsible for identifying and providing necessary training for those administering the Unsheltered Survey</a:t>
            </a:r>
            <a:endParaRPr/>
          </a:p>
          <a:p>
            <a:pPr indent="0" lvl="0" marL="146050" rtl="0" algn="l">
              <a:lnSpc>
                <a:spcPct val="100000"/>
              </a:lnSpc>
              <a:spcBef>
                <a:spcPts val="0"/>
              </a:spcBef>
              <a:spcAft>
                <a:spcPts val="0"/>
              </a:spcAft>
              <a:buClr>
                <a:srgbClr val="000000"/>
              </a:buClr>
              <a:buSzPts val="1300"/>
              <a:buNone/>
            </a:pPr>
            <a:r>
              <a:t/>
            </a:r>
            <a:endParaRPr sz="1600">
              <a:solidFill>
                <a:srgbClr val="000000"/>
              </a:solidFill>
            </a:endParaRPr>
          </a:p>
        </p:txBody>
      </p:sp>
      <p:sp>
        <p:nvSpPr>
          <p:cNvPr id="141" name="Google Shape;141;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2" name="Google Shape;142;p12"/>
          <p:cNvSpPr txBox="1"/>
          <p:nvPr>
            <p:ph type="title"/>
          </p:nvPr>
        </p:nvSpPr>
        <p:spPr>
          <a:xfrm>
            <a:off x="179985" y="4229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Calibri"/>
                <a:ea typeface="Calibri"/>
                <a:cs typeface="Calibri"/>
                <a:sym typeface="Calibri"/>
              </a:rPr>
              <a:t>2024 Unsheltered Count</a:t>
            </a:r>
            <a:endParaRPr>
              <a:latin typeface="Calibri"/>
              <a:ea typeface="Calibri"/>
              <a:cs typeface="Calibri"/>
              <a:sym typeface="Calibri"/>
            </a:endParaRPr>
          </a:p>
        </p:txBody>
      </p:sp>
      <p:pic>
        <p:nvPicPr>
          <p:cNvPr descr="Logo&#10;&#10;Description automatically generated" id="143" name="Google Shape;143;p12"/>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6000"/>
              <a:buFont typeface="Avenir"/>
              <a:buNone/>
            </a:pPr>
            <a:r>
              <a:rPr lang="en-US"/>
              <a:t>Sheltered Count Basics</a:t>
            </a:r>
            <a:endParaRPr/>
          </a:p>
        </p:txBody>
      </p:sp>
      <p:sp>
        <p:nvSpPr>
          <p:cNvPr id="149" name="Google Shape;14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ph idx="1" type="body"/>
          </p:nvPr>
        </p:nvSpPr>
        <p:spPr>
          <a:xfrm>
            <a:off x="838200" y="2079171"/>
            <a:ext cx="10515600" cy="4097792"/>
          </a:xfrm>
          <a:prstGeom prst="rect">
            <a:avLst/>
          </a:prstGeom>
          <a:noFill/>
          <a:ln>
            <a:noFill/>
          </a:ln>
        </p:spPr>
        <p:txBody>
          <a:bodyPr anchorCtr="0" anchor="t" bIns="45700" lIns="91425" spcFirstLastPara="1" rIns="91425" wrap="square" tIns="45700">
            <a:noAutofit/>
          </a:bodyPr>
          <a:lstStyle/>
          <a:p>
            <a:pPr indent="0" lvl="0" marL="146050" rtl="0" algn="l">
              <a:lnSpc>
                <a:spcPct val="100000"/>
              </a:lnSpc>
              <a:spcBef>
                <a:spcPts val="0"/>
              </a:spcBef>
              <a:spcAft>
                <a:spcPts val="0"/>
              </a:spcAft>
              <a:buClr>
                <a:srgbClr val="000000"/>
              </a:buClr>
              <a:buSzPts val="1300"/>
              <a:buNone/>
            </a:pPr>
            <a:r>
              <a:rPr b="1" i="1" lang="en-US">
                <a:solidFill>
                  <a:srgbClr val="000000"/>
                </a:solidFill>
              </a:rPr>
              <a:t>Emergency Shelter &amp; Transitional Housing Projects</a:t>
            </a:r>
            <a:endParaRPr/>
          </a:p>
          <a:p>
            <a:pPr indent="-457200" lvl="0" marL="603250" rtl="0" algn="l">
              <a:lnSpc>
                <a:spcPct val="100000"/>
              </a:lnSpc>
              <a:spcBef>
                <a:spcPts val="0"/>
              </a:spcBef>
              <a:spcAft>
                <a:spcPts val="0"/>
              </a:spcAft>
              <a:buClr>
                <a:srgbClr val="000000"/>
              </a:buClr>
              <a:buSzPts val="1300"/>
              <a:buChar char="•"/>
            </a:pPr>
            <a:r>
              <a:rPr lang="en-US" sz="2400">
                <a:solidFill>
                  <a:srgbClr val="000000"/>
                </a:solidFill>
              </a:rPr>
              <a:t>All PIT data for ES &amp; TH projects who participate in HMIS will be pulled directly from HMIS</a:t>
            </a:r>
            <a:endParaRPr/>
          </a:p>
          <a:p>
            <a:pPr indent="-457200" lvl="0" marL="603250" rtl="0" algn="l">
              <a:lnSpc>
                <a:spcPct val="100000"/>
              </a:lnSpc>
              <a:spcBef>
                <a:spcPts val="0"/>
              </a:spcBef>
              <a:spcAft>
                <a:spcPts val="0"/>
              </a:spcAft>
              <a:buClr>
                <a:srgbClr val="000000"/>
              </a:buClr>
              <a:buSzPts val="1300"/>
              <a:buChar char="•"/>
            </a:pPr>
            <a:r>
              <a:rPr lang="en-US" sz="2400">
                <a:solidFill>
                  <a:srgbClr val="000000"/>
                </a:solidFill>
              </a:rPr>
              <a:t>All data entry &amp; edits for clients enrolled in ES/TH projects on January 24, 2024 must be complete by February 9, 2024</a:t>
            </a:r>
            <a:endParaRPr/>
          </a:p>
          <a:p>
            <a:pPr indent="-457200" lvl="0" marL="603250" rtl="0" algn="l">
              <a:lnSpc>
                <a:spcPct val="100000"/>
              </a:lnSpc>
              <a:spcBef>
                <a:spcPts val="0"/>
              </a:spcBef>
              <a:spcAft>
                <a:spcPts val="0"/>
              </a:spcAft>
              <a:buClr>
                <a:srgbClr val="000000"/>
              </a:buClr>
              <a:buSzPts val="1300"/>
              <a:buChar char="•"/>
            </a:pPr>
            <a:r>
              <a:rPr lang="en-US" sz="2400">
                <a:solidFill>
                  <a:srgbClr val="000000"/>
                </a:solidFill>
              </a:rPr>
              <a:t>LHCs will be asked to verify all ES &amp; TH projects to ensure inclusion in the final count</a:t>
            </a:r>
            <a:endParaRPr/>
          </a:p>
          <a:p>
            <a:pPr indent="0" lvl="0" marL="146050" rtl="0" algn="l">
              <a:lnSpc>
                <a:spcPct val="100000"/>
              </a:lnSpc>
              <a:spcBef>
                <a:spcPts val="0"/>
              </a:spcBef>
              <a:spcAft>
                <a:spcPts val="0"/>
              </a:spcAft>
              <a:buClr>
                <a:srgbClr val="000000"/>
              </a:buClr>
              <a:buSzPts val="1300"/>
              <a:buNone/>
            </a:pPr>
            <a:r>
              <a:t/>
            </a:r>
            <a:endParaRPr b="1">
              <a:solidFill>
                <a:srgbClr val="000000"/>
              </a:solidFill>
            </a:endParaRPr>
          </a:p>
        </p:txBody>
      </p:sp>
      <p:sp>
        <p:nvSpPr>
          <p:cNvPr id="155" name="Google Shape;15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6" name="Google Shape;156;p16"/>
          <p:cNvSpPr txBox="1"/>
          <p:nvPr>
            <p:ph type="title"/>
          </p:nvPr>
        </p:nvSpPr>
        <p:spPr>
          <a:xfrm>
            <a:off x="179985" y="4229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Calibri"/>
                <a:ea typeface="Calibri"/>
                <a:cs typeface="Calibri"/>
                <a:sym typeface="Calibri"/>
              </a:rPr>
              <a:t>2024 Sheltered Count: HMIS Projects</a:t>
            </a:r>
            <a:endParaRPr>
              <a:latin typeface="Calibri"/>
              <a:ea typeface="Calibri"/>
              <a:cs typeface="Calibri"/>
              <a:sym typeface="Calibri"/>
            </a:endParaRPr>
          </a:p>
        </p:txBody>
      </p:sp>
      <p:pic>
        <p:nvPicPr>
          <p:cNvPr descr="Logo&#10;&#10;Description automatically generated" id="157" name="Google Shape;157;p16"/>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idx="1" type="body"/>
          </p:nvPr>
        </p:nvSpPr>
        <p:spPr>
          <a:xfrm>
            <a:off x="838200" y="2079171"/>
            <a:ext cx="10515600" cy="4097792"/>
          </a:xfrm>
          <a:prstGeom prst="rect">
            <a:avLst/>
          </a:prstGeom>
          <a:noFill/>
          <a:ln>
            <a:noFill/>
          </a:ln>
        </p:spPr>
        <p:txBody>
          <a:bodyPr anchorCtr="0" anchor="t" bIns="45700" lIns="91425" spcFirstLastPara="1" rIns="91425" wrap="square" tIns="45700">
            <a:noAutofit/>
          </a:bodyPr>
          <a:lstStyle/>
          <a:p>
            <a:pPr indent="0" lvl="0" marL="146050" rtl="0" algn="l">
              <a:lnSpc>
                <a:spcPct val="100000"/>
              </a:lnSpc>
              <a:spcBef>
                <a:spcPts val="0"/>
              </a:spcBef>
              <a:spcAft>
                <a:spcPts val="0"/>
              </a:spcAft>
              <a:buClr>
                <a:srgbClr val="000000"/>
              </a:buClr>
              <a:buSzPts val="1300"/>
              <a:buNone/>
            </a:pPr>
            <a:r>
              <a:rPr b="1" i="1" lang="en-US">
                <a:solidFill>
                  <a:srgbClr val="000000"/>
                </a:solidFill>
              </a:rPr>
              <a:t>Non-HMIS &amp; Domestic Violence Provider: Emergency Shelter &amp; Transitional Housing Projects</a:t>
            </a:r>
            <a:endParaRPr/>
          </a:p>
          <a:p>
            <a:pPr indent="-457200" lvl="0" marL="603250" rtl="0" algn="l">
              <a:lnSpc>
                <a:spcPct val="100000"/>
              </a:lnSpc>
              <a:spcBef>
                <a:spcPts val="0"/>
              </a:spcBef>
              <a:spcAft>
                <a:spcPts val="0"/>
              </a:spcAft>
              <a:buClr>
                <a:srgbClr val="000000"/>
              </a:buClr>
              <a:buSzPts val="1300"/>
              <a:buChar char="•"/>
            </a:pPr>
            <a:r>
              <a:rPr lang="en-US">
                <a:solidFill>
                  <a:srgbClr val="000000"/>
                </a:solidFill>
              </a:rPr>
              <a:t>Projects that DO NOT participate in HMIS will receive a PIT Form to indicate client counts for each ES &amp; TH project</a:t>
            </a:r>
            <a:endParaRPr/>
          </a:p>
          <a:p>
            <a:pPr indent="-457200" lvl="0" marL="603250" rtl="0" algn="l">
              <a:lnSpc>
                <a:spcPct val="100000"/>
              </a:lnSpc>
              <a:spcBef>
                <a:spcPts val="0"/>
              </a:spcBef>
              <a:spcAft>
                <a:spcPts val="0"/>
              </a:spcAft>
              <a:buClr>
                <a:srgbClr val="000000"/>
              </a:buClr>
              <a:buSzPts val="1300"/>
              <a:buChar char="•"/>
            </a:pPr>
            <a:r>
              <a:rPr lang="en-US">
                <a:solidFill>
                  <a:srgbClr val="000000"/>
                </a:solidFill>
              </a:rPr>
              <a:t>The non-HMIS project PIT Forms will be due on February 9th, 2024</a:t>
            </a:r>
            <a:endParaRPr/>
          </a:p>
          <a:p>
            <a:pPr indent="-457200" lvl="0" marL="603250" rtl="0" algn="l">
              <a:lnSpc>
                <a:spcPct val="100000"/>
              </a:lnSpc>
              <a:spcBef>
                <a:spcPts val="0"/>
              </a:spcBef>
              <a:spcAft>
                <a:spcPts val="0"/>
              </a:spcAft>
              <a:buClr>
                <a:srgbClr val="000000"/>
              </a:buClr>
              <a:buSzPts val="1300"/>
              <a:buChar char="•"/>
            </a:pPr>
            <a:r>
              <a:rPr lang="en-US">
                <a:solidFill>
                  <a:srgbClr val="000000"/>
                </a:solidFill>
              </a:rPr>
              <a:t>LHCs will be asked to verify all non-HMIS ES/TH/DV projects and contacts to ensure inclusion in the final count</a:t>
            </a:r>
            <a:endParaRPr/>
          </a:p>
          <a:p>
            <a:pPr indent="-374650" lvl="0" marL="603250" rtl="0" algn="l">
              <a:lnSpc>
                <a:spcPct val="100000"/>
              </a:lnSpc>
              <a:spcBef>
                <a:spcPts val="0"/>
              </a:spcBef>
              <a:spcAft>
                <a:spcPts val="0"/>
              </a:spcAft>
              <a:buClr>
                <a:srgbClr val="000000"/>
              </a:buClr>
              <a:buSzPts val="1300"/>
              <a:buNone/>
            </a:pPr>
            <a:r>
              <a:t/>
            </a:r>
            <a:endParaRPr>
              <a:solidFill>
                <a:srgbClr val="000000"/>
              </a:solidFill>
            </a:endParaRPr>
          </a:p>
          <a:p>
            <a:pPr indent="-374650" lvl="0" marL="603250" rtl="0" algn="l">
              <a:lnSpc>
                <a:spcPct val="100000"/>
              </a:lnSpc>
              <a:spcBef>
                <a:spcPts val="0"/>
              </a:spcBef>
              <a:spcAft>
                <a:spcPts val="0"/>
              </a:spcAft>
              <a:buClr>
                <a:srgbClr val="000000"/>
              </a:buClr>
              <a:buSzPts val="1300"/>
              <a:buNone/>
            </a:pPr>
            <a:r>
              <a:t/>
            </a:r>
            <a:endParaRPr>
              <a:solidFill>
                <a:srgbClr val="000000"/>
              </a:solidFill>
            </a:endParaRPr>
          </a:p>
          <a:p>
            <a:pPr indent="0" lvl="0" marL="146050" rtl="0" algn="l">
              <a:lnSpc>
                <a:spcPct val="100000"/>
              </a:lnSpc>
              <a:spcBef>
                <a:spcPts val="0"/>
              </a:spcBef>
              <a:spcAft>
                <a:spcPts val="0"/>
              </a:spcAft>
              <a:buClr>
                <a:srgbClr val="000000"/>
              </a:buClr>
              <a:buSzPts val="1300"/>
              <a:buNone/>
            </a:pPr>
            <a:r>
              <a:t/>
            </a:r>
            <a:endParaRPr b="1">
              <a:solidFill>
                <a:srgbClr val="000000"/>
              </a:solidFill>
            </a:endParaRPr>
          </a:p>
        </p:txBody>
      </p:sp>
      <p:sp>
        <p:nvSpPr>
          <p:cNvPr id="163" name="Google Shape;16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64" name="Google Shape;164;p17"/>
          <p:cNvSpPr txBox="1"/>
          <p:nvPr>
            <p:ph type="title"/>
          </p:nvPr>
        </p:nvSpPr>
        <p:spPr>
          <a:xfrm>
            <a:off x="179985" y="4229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3900">
                <a:latin typeface="Calibri"/>
                <a:ea typeface="Calibri"/>
                <a:cs typeface="Calibri"/>
                <a:sym typeface="Calibri"/>
              </a:rPr>
              <a:t>2024 Sheltered Count: Non-HMIS Projects</a:t>
            </a:r>
            <a:endParaRPr sz="3900">
              <a:latin typeface="Calibri"/>
              <a:ea typeface="Calibri"/>
              <a:cs typeface="Calibri"/>
              <a:sym typeface="Calibri"/>
            </a:endParaRPr>
          </a:p>
        </p:txBody>
      </p:sp>
      <p:pic>
        <p:nvPicPr>
          <p:cNvPr descr="Logo&#10;&#10;Description automatically generated" id="165" name="Google Shape;165;p17"/>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2020-05-06T03:26:54Z</dcterms:created>
  <dc:creator>Carolyn Curry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