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embeddedFontLst>
    <p:embeddedFont>
      <p:font typeface="Arvo" panose="02000000000000000000" pitchFamily="2" charset="77"/>
      <p:regular r:id="rId13"/>
      <p:bold r:id="rId14"/>
      <p:italic r:id="rId15"/>
      <p:boldItalic r:id="rId16"/>
    </p:embeddedFont>
    <p:embeddedFont>
      <p:font typeface="Avenir" panose="02000503020000020003" pitchFamily="2" charset="0"/>
      <p:regular r:id="rId17"/>
      <p:italic r:id="rId18"/>
    </p:embeddedFont>
    <p:embeddedFont>
      <p:font typeface="Calibri" panose="020F0502020204030204" pitchFamily="34" charset="0"/>
      <p:regular r:id="rId19"/>
      <p:bold r:id="rId20"/>
      <p:italic r:id="rId21"/>
      <p:boldItalic r:id="rId22"/>
    </p:embeddedFont>
    <p:embeddedFont>
      <p:font typeface="Verdana" panose="020B0604030504040204" pitchFamily="3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7" roundtripDataSignature="AMtx7mgNPREu/6Iy7CuipAGSfjKq2RnGD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17"/>
  </p:normalViewPr>
  <p:slideViewPr>
    <p:cSldViewPr snapToGrid="0">
      <p:cViewPr varScale="1">
        <p:scale>
          <a:sx n="88" d="100"/>
          <a:sy n="88" d="100"/>
        </p:scale>
        <p:origin x="944" y="184"/>
      </p:cViewPr>
      <p:guideLst>
        <p:guide pos="38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7.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customschemas.google.com/relationships/presentationmetadata" Target="meta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 name="Google Shape;9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1" name="Google Shape;171;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 name="Google Shape;10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9c3637114e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g29c3637114e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en-US"/>
              <a:t>The PIT is a community-wide survey of all of the people experiencing homelessness in our community on a single night. We do it yearly to comply with HUD, but also we as a community want this data to help us understand how well we’re serving people and plan how best to use our resources.</a:t>
            </a:r>
            <a:endParaRPr/>
          </a:p>
        </p:txBody>
      </p:sp>
      <p:sp>
        <p:nvSpPr>
          <p:cNvPr id="110" name="Google Shape;110;g29c3637114e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9c3637114e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g29c3637114e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hierarchy visualization is how we are conceptualizing the PIT planning and coordination. We know there are a lot of moving parts, a lot of people and work involved across all of our agencies and organizations to accomplish this- we are trying to organize the coordination in a way that makes sense for everyone. This Committee (The Balance of State, PIT Committee) creates and approves the overarching plan for how and when the PIT will be conducted, the survey tools and the training materials for LHCs. This committee also works to verify all local homeless coalition programs are included in the count. The LHC PIT leads take information and trainings from this committee back to their LHCs, and organizations will receive that training. Team HMIS is playing a supporting role as well.</a:t>
            </a:r>
            <a:endParaRPr/>
          </a:p>
        </p:txBody>
      </p:sp>
      <p:sp>
        <p:nvSpPr>
          <p:cNvPr id="118" name="Google Shape;118;g29c3637114e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9c3637114e_0_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g29c3637114e_0_1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 name="Google Shape;131;g29c3637114e_0_1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0"/>
              </a:spcBef>
              <a:spcAft>
                <a:spcPts val="0"/>
              </a:spcAft>
              <a:buSzPts val="1400"/>
              <a:buNone/>
            </a:pPr>
            <a:r>
              <a:rPr lang="en-US"/>
              <a:t>Unsheltered count comes from surveys that are conducted with individuals and households who are living in a place that is not designed or ordinarily used for sleeping accommodations. These are things to consider as your LHCs are planning how they will conduct the PIT this year.</a:t>
            </a:r>
            <a:endParaRPr/>
          </a:p>
          <a:p>
            <a:pPr marL="0" lvl="0" indent="0" algn="l" rtl="0">
              <a:lnSpc>
                <a:spcPct val="107916"/>
              </a:lnSpc>
              <a:spcBef>
                <a:spcPts val="0"/>
              </a:spcBef>
              <a:spcAft>
                <a:spcPts val="0"/>
              </a:spcAft>
              <a:buSzPts val="1400"/>
              <a:buNone/>
            </a:pPr>
            <a:endParaRPr/>
          </a:p>
          <a:p>
            <a:pPr marL="0" lvl="0" indent="0" algn="l" rtl="0">
              <a:lnSpc>
                <a:spcPct val="107916"/>
              </a:lnSpc>
              <a:spcBef>
                <a:spcPts val="0"/>
              </a:spcBef>
              <a:spcAft>
                <a:spcPts val="0"/>
              </a:spcAft>
              <a:buSzPts val="1400"/>
              <a:buNone/>
            </a:pPr>
            <a:r>
              <a:rPr lang="en-US"/>
              <a:t>Consider when, or time you survey for the unsheltered count: Can be done as a 1 night blitz on the night of the count 1/24/24 OR up to 7 days after, multi-day count asking where they slept the night of the count (1/24 - 1/31)</a:t>
            </a:r>
            <a:endParaRPr/>
          </a:p>
          <a:p>
            <a:pPr marL="0" lvl="0" indent="0" algn="l" rtl="0">
              <a:lnSpc>
                <a:spcPct val="107916"/>
              </a:lnSpc>
              <a:spcBef>
                <a:spcPts val="0"/>
              </a:spcBef>
              <a:spcAft>
                <a:spcPts val="0"/>
              </a:spcAft>
              <a:buSzPts val="1400"/>
              <a:buNone/>
            </a:pPr>
            <a:r>
              <a:rPr lang="en-US"/>
              <a:t>Consider who: agency/organization staff, volunteers, fire department, local faith-based organizations, etc.</a:t>
            </a:r>
            <a:endParaRPr/>
          </a:p>
          <a:p>
            <a:pPr marL="0" lvl="0" indent="0" algn="l" rtl="0">
              <a:lnSpc>
                <a:spcPct val="107916"/>
              </a:lnSpc>
              <a:spcBef>
                <a:spcPts val="0"/>
              </a:spcBef>
              <a:spcAft>
                <a:spcPts val="0"/>
              </a:spcAft>
              <a:buSzPts val="1400"/>
              <a:buNone/>
            </a:pPr>
            <a:r>
              <a:rPr lang="en-US"/>
              <a:t>Consider where: should encompass the full geography of the LHC, pre-identify known hotspots</a:t>
            </a:r>
            <a:endParaRPr/>
          </a:p>
          <a:p>
            <a:pPr marL="0" lvl="0" indent="0" algn="l" rtl="0">
              <a:lnSpc>
                <a:spcPct val="107916"/>
              </a:lnSpc>
              <a:spcBef>
                <a:spcPts val="0"/>
              </a:spcBef>
              <a:spcAft>
                <a:spcPts val="0"/>
              </a:spcAft>
              <a:buSzPts val="1400"/>
              <a:buNone/>
            </a:pPr>
            <a:r>
              <a:rPr lang="en-US"/>
              <a:t>Consider how to involve those with lived experience in the planning process</a:t>
            </a:r>
            <a:endParaRPr/>
          </a:p>
          <a:p>
            <a:pPr marL="0" lvl="0" indent="0" algn="l" rtl="0">
              <a:lnSpc>
                <a:spcPct val="107916"/>
              </a:lnSpc>
              <a:spcBef>
                <a:spcPts val="0"/>
              </a:spcBef>
              <a:spcAft>
                <a:spcPts val="0"/>
              </a:spcAft>
              <a:buSzPts val="1400"/>
              <a:buNone/>
            </a:pPr>
            <a:endParaRPr/>
          </a:p>
          <a:p>
            <a:pPr marL="0" lvl="0" indent="0" algn="l" rtl="0">
              <a:lnSpc>
                <a:spcPct val="107916"/>
              </a:lnSpc>
              <a:spcBef>
                <a:spcPts val="0"/>
              </a:spcBef>
              <a:spcAft>
                <a:spcPts val="0"/>
              </a:spcAft>
              <a:buSzPts val="1400"/>
              <a:buNone/>
            </a:pPr>
            <a:r>
              <a:rPr lang="en-US"/>
              <a:t>We are drafting the survey for approval at our next meeting, the 2024 HUD standards came out this week, most changes correspond with the general 2024 data standards updates. DHCD is in the procurement process for a mobile App as an alternative to Google Forms &amp; paper surveys. We will still provide paper versions and a Google Form for LHCs who prefer not to use the App. We want the survey to match the app. There will be some options available for custom questions. Training and more details will be coming soon.</a:t>
            </a:r>
            <a:endParaRPr/>
          </a:p>
        </p:txBody>
      </p:sp>
      <p:sp>
        <p:nvSpPr>
          <p:cNvPr id="138" name="Google Shape;138;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9c3637114e_0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0"/>
              </a:spcBef>
              <a:spcAft>
                <a:spcPts val="0"/>
              </a:spcAft>
              <a:buSzPts val="1400"/>
              <a:buNone/>
            </a:pPr>
            <a:r>
              <a:rPr lang="en-US"/>
              <a:t>Sheltered count data mostly comes from HMIS. It includes emergency shelter and transitional housing, as well as DV &amp; some other providers that DHCD will facilitate conversations with LHCs about directly.</a:t>
            </a:r>
            <a:endParaRPr/>
          </a:p>
        </p:txBody>
      </p:sp>
      <p:sp>
        <p:nvSpPr>
          <p:cNvPr id="146" name="Google Shape;146;g29c3637114e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9c3637114e_0_1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0"/>
              </a:spcBef>
              <a:spcAft>
                <a:spcPts val="0"/>
              </a:spcAft>
              <a:buSzPts val="1400"/>
              <a:buNone/>
            </a:pPr>
            <a:r>
              <a:rPr lang="en-US"/>
              <a:t>Now, we want to open a discussion about the what types of trainings are most helpful for LHCs? What, last year, was the most helpful/how did you train volunteers? Powerpoint? Videos? 1-on1 TA with DHCD?</a:t>
            </a:r>
            <a:endParaRPr/>
          </a:p>
        </p:txBody>
      </p:sp>
      <p:sp>
        <p:nvSpPr>
          <p:cNvPr id="154" name="Google Shape;154;g29c3637114e_0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9c3637114e_0_1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0"/>
              </a:spcBef>
              <a:spcAft>
                <a:spcPts val="0"/>
              </a:spcAft>
              <a:buSzPts val="1400"/>
              <a:buNone/>
            </a:pPr>
            <a:r>
              <a:rPr lang="en-US"/>
              <a:t>Going forward, what schedule would best support LHC leads needs? What do you prefer/what makes the most sense for the time frame and also considering we will likely be using a new mobile app.</a:t>
            </a:r>
            <a:endParaRPr/>
          </a:p>
        </p:txBody>
      </p:sp>
      <p:sp>
        <p:nvSpPr>
          <p:cNvPr id="162" name="Google Shape;162;g29c3637114e_0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45"/>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2"/>
              </a:buClr>
              <a:buSzPts val="6000"/>
              <a:buFont typeface="Avenir"/>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5"/>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4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4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C8D94"/>
              </a:buClr>
              <a:buSzPts val="1200"/>
              <a:buFont typeface="Calibri"/>
              <a:buNone/>
              <a:defRPr sz="1200" b="0" i="0" u="none" strike="noStrike" cap="none">
                <a:solidFill>
                  <a:srgbClr val="8C8D94"/>
                </a:solidFill>
                <a:latin typeface="Calibri"/>
                <a:ea typeface="Calibri"/>
                <a:cs typeface="Calibri"/>
                <a:sym typeface="Calibri"/>
              </a:defRPr>
            </a:lvl1pPr>
            <a:lvl2pPr marL="0" marR="0" lvl="1" indent="0" algn="r">
              <a:lnSpc>
                <a:spcPct val="100000"/>
              </a:lnSpc>
              <a:spcBef>
                <a:spcPts val="0"/>
              </a:spcBef>
              <a:spcAft>
                <a:spcPts val="0"/>
              </a:spcAft>
              <a:buClr>
                <a:srgbClr val="8C8D94"/>
              </a:buClr>
              <a:buSzPts val="1200"/>
              <a:buFont typeface="Calibri"/>
              <a:buNone/>
              <a:defRPr sz="1200" b="0" i="0" u="none" strike="noStrike" cap="none">
                <a:solidFill>
                  <a:srgbClr val="8C8D94"/>
                </a:solidFill>
                <a:latin typeface="Calibri"/>
                <a:ea typeface="Calibri"/>
                <a:cs typeface="Calibri"/>
                <a:sym typeface="Calibri"/>
              </a:defRPr>
            </a:lvl2pPr>
            <a:lvl3pPr marL="0" marR="0" lvl="2" indent="0" algn="r">
              <a:lnSpc>
                <a:spcPct val="100000"/>
              </a:lnSpc>
              <a:spcBef>
                <a:spcPts val="0"/>
              </a:spcBef>
              <a:spcAft>
                <a:spcPts val="0"/>
              </a:spcAft>
              <a:buClr>
                <a:srgbClr val="8C8D94"/>
              </a:buClr>
              <a:buSzPts val="1200"/>
              <a:buFont typeface="Calibri"/>
              <a:buNone/>
              <a:defRPr sz="1200" b="0" i="0" u="none" strike="noStrike" cap="none">
                <a:solidFill>
                  <a:srgbClr val="8C8D94"/>
                </a:solidFill>
                <a:latin typeface="Calibri"/>
                <a:ea typeface="Calibri"/>
                <a:cs typeface="Calibri"/>
                <a:sym typeface="Calibri"/>
              </a:defRPr>
            </a:lvl3pPr>
            <a:lvl4pPr marL="0" marR="0" lvl="3" indent="0" algn="r">
              <a:lnSpc>
                <a:spcPct val="100000"/>
              </a:lnSpc>
              <a:spcBef>
                <a:spcPts val="0"/>
              </a:spcBef>
              <a:spcAft>
                <a:spcPts val="0"/>
              </a:spcAft>
              <a:buClr>
                <a:srgbClr val="8C8D94"/>
              </a:buClr>
              <a:buSzPts val="1200"/>
              <a:buFont typeface="Calibri"/>
              <a:buNone/>
              <a:defRPr sz="1200" b="0" i="0" u="none" strike="noStrike" cap="none">
                <a:solidFill>
                  <a:srgbClr val="8C8D94"/>
                </a:solidFill>
                <a:latin typeface="Calibri"/>
                <a:ea typeface="Calibri"/>
                <a:cs typeface="Calibri"/>
                <a:sym typeface="Calibri"/>
              </a:defRPr>
            </a:lvl4pPr>
            <a:lvl5pPr marL="0" marR="0" lvl="4" indent="0" algn="r">
              <a:lnSpc>
                <a:spcPct val="100000"/>
              </a:lnSpc>
              <a:spcBef>
                <a:spcPts val="0"/>
              </a:spcBef>
              <a:spcAft>
                <a:spcPts val="0"/>
              </a:spcAft>
              <a:buClr>
                <a:srgbClr val="8C8D94"/>
              </a:buClr>
              <a:buSzPts val="1200"/>
              <a:buFont typeface="Calibri"/>
              <a:buNone/>
              <a:defRPr sz="1200" b="0" i="0" u="none" strike="noStrike" cap="none">
                <a:solidFill>
                  <a:srgbClr val="8C8D94"/>
                </a:solidFill>
                <a:latin typeface="Calibri"/>
                <a:ea typeface="Calibri"/>
                <a:cs typeface="Calibri"/>
                <a:sym typeface="Calibri"/>
              </a:defRPr>
            </a:lvl5pPr>
            <a:lvl6pPr marL="0" marR="0" lvl="5" indent="0" algn="r">
              <a:lnSpc>
                <a:spcPct val="100000"/>
              </a:lnSpc>
              <a:spcBef>
                <a:spcPts val="0"/>
              </a:spcBef>
              <a:spcAft>
                <a:spcPts val="0"/>
              </a:spcAft>
              <a:buClr>
                <a:srgbClr val="8C8D94"/>
              </a:buClr>
              <a:buSzPts val="1200"/>
              <a:buFont typeface="Calibri"/>
              <a:buNone/>
              <a:defRPr sz="1200" b="0" i="0" u="none" strike="noStrike" cap="none">
                <a:solidFill>
                  <a:srgbClr val="8C8D94"/>
                </a:solidFill>
                <a:latin typeface="Calibri"/>
                <a:ea typeface="Calibri"/>
                <a:cs typeface="Calibri"/>
                <a:sym typeface="Calibri"/>
              </a:defRPr>
            </a:lvl6pPr>
            <a:lvl7pPr marL="0" marR="0" lvl="6" indent="0" algn="r">
              <a:lnSpc>
                <a:spcPct val="100000"/>
              </a:lnSpc>
              <a:spcBef>
                <a:spcPts val="0"/>
              </a:spcBef>
              <a:spcAft>
                <a:spcPts val="0"/>
              </a:spcAft>
              <a:buClr>
                <a:srgbClr val="8C8D94"/>
              </a:buClr>
              <a:buSzPts val="1200"/>
              <a:buFont typeface="Calibri"/>
              <a:buNone/>
              <a:defRPr sz="1200" b="0" i="0" u="none" strike="noStrike" cap="none">
                <a:solidFill>
                  <a:srgbClr val="8C8D94"/>
                </a:solidFill>
                <a:latin typeface="Calibri"/>
                <a:ea typeface="Calibri"/>
                <a:cs typeface="Calibri"/>
                <a:sym typeface="Calibri"/>
              </a:defRPr>
            </a:lvl7pPr>
            <a:lvl8pPr marL="0" marR="0" lvl="7" indent="0" algn="r">
              <a:lnSpc>
                <a:spcPct val="100000"/>
              </a:lnSpc>
              <a:spcBef>
                <a:spcPts val="0"/>
              </a:spcBef>
              <a:spcAft>
                <a:spcPts val="0"/>
              </a:spcAft>
              <a:buClr>
                <a:srgbClr val="8C8D94"/>
              </a:buClr>
              <a:buSzPts val="1200"/>
              <a:buFont typeface="Calibri"/>
              <a:buNone/>
              <a:defRPr sz="1200" b="0" i="0" u="none" strike="noStrike" cap="none">
                <a:solidFill>
                  <a:srgbClr val="8C8D94"/>
                </a:solidFill>
                <a:latin typeface="Calibri"/>
                <a:ea typeface="Calibri"/>
                <a:cs typeface="Calibri"/>
                <a:sym typeface="Calibri"/>
              </a:defRPr>
            </a:lvl8pPr>
            <a:lvl9pPr marL="0" marR="0" lvl="8" indent="0" algn="r">
              <a:lnSpc>
                <a:spcPct val="100000"/>
              </a:lnSpc>
              <a:spcBef>
                <a:spcPts val="0"/>
              </a:spcBef>
              <a:spcAft>
                <a:spcPts val="0"/>
              </a:spcAft>
              <a:buClr>
                <a:srgbClr val="8C8D94"/>
              </a:buClr>
              <a:buSzPts val="1200"/>
              <a:buFont typeface="Calibri"/>
              <a:buNone/>
              <a:defRPr sz="1200" b="0" i="0" u="none" strike="noStrike" cap="none">
                <a:solidFill>
                  <a:srgbClr val="8C8D9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4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6" name="Google Shape;26;p47"/>
          <p:cNvSpPr/>
          <p:nvPr/>
        </p:nvSpPr>
        <p:spPr>
          <a:xfrm>
            <a:off x="8565212" y="61647"/>
            <a:ext cx="1061400" cy="387900"/>
          </a:xfrm>
          <a:prstGeom prst="triangle">
            <a:avLst>
              <a:gd name="adj" fmla="val 32425"/>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vo"/>
              <a:ea typeface="Arvo"/>
              <a:cs typeface="Arvo"/>
              <a:sym typeface="Arvo"/>
            </a:endParaRPr>
          </a:p>
        </p:txBody>
      </p:sp>
      <p:sp>
        <p:nvSpPr>
          <p:cNvPr id="27" name="Google Shape;27;p47"/>
          <p:cNvSpPr/>
          <p:nvPr/>
        </p:nvSpPr>
        <p:spPr>
          <a:xfrm rot="10800000" flipH="1">
            <a:off x="10" y="-127007"/>
            <a:ext cx="7396800" cy="1981200"/>
          </a:xfrm>
          <a:prstGeom prst="rect">
            <a:avLst/>
          </a:prstGeom>
          <a:solidFill>
            <a:srgbClr val="5FA69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vo"/>
              <a:ea typeface="Arvo"/>
              <a:cs typeface="Arvo"/>
              <a:sym typeface="Arvo"/>
            </a:endParaRPr>
          </a:p>
        </p:txBody>
      </p:sp>
      <p:sp>
        <p:nvSpPr>
          <p:cNvPr id="28" name="Google Shape;28;p47"/>
          <p:cNvSpPr/>
          <p:nvPr/>
        </p:nvSpPr>
        <p:spPr>
          <a:xfrm rot="10800000" flipH="1">
            <a:off x="7389473" y="-127000"/>
            <a:ext cx="1806600" cy="1981200"/>
          </a:xfrm>
          <a:prstGeom prst="rtTriangle">
            <a:avLst/>
          </a:prstGeom>
          <a:solidFill>
            <a:srgbClr val="5FA69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vo"/>
              <a:ea typeface="Arvo"/>
              <a:cs typeface="Arvo"/>
              <a:sym typeface="Arvo"/>
            </a:endParaRPr>
          </a:p>
        </p:txBody>
      </p:sp>
      <p:sp>
        <p:nvSpPr>
          <p:cNvPr id="29" name="Google Shape;29;p47"/>
          <p:cNvSpPr/>
          <p:nvPr/>
        </p:nvSpPr>
        <p:spPr>
          <a:xfrm rot="10800000" flipH="1">
            <a:off x="0" y="441579"/>
            <a:ext cx="8580600" cy="1152000"/>
          </a:xfrm>
          <a:prstGeom prst="rect">
            <a:avLst/>
          </a:prstGeom>
          <a:solidFill>
            <a:srgbClr val="082C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vo"/>
              <a:ea typeface="Arvo"/>
              <a:cs typeface="Arvo"/>
              <a:sym typeface="Arvo"/>
            </a:endParaRPr>
          </a:p>
        </p:txBody>
      </p:sp>
      <p:sp>
        <p:nvSpPr>
          <p:cNvPr id="30" name="Google Shape;30;p47"/>
          <p:cNvSpPr/>
          <p:nvPr/>
        </p:nvSpPr>
        <p:spPr>
          <a:xfrm rot="10800000" flipH="1">
            <a:off x="8576147" y="441580"/>
            <a:ext cx="1050600" cy="1152000"/>
          </a:xfrm>
          <a:prstGeom prst="rtTriangle">
            <a:avLst/>
          </a:prstGeom>
          <a:solidFill>
            <a:srgbClr val="082C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vo"/>
              <a:ea typeface="Arvo"/>
              <a:cs typeface="Arvo"/>
              <a:sym typeface="Arvo"/>
            </a:endParaRPr>
          </a:p>
        </p:txBody>
      </p:sp>
      <p:sp>
        <p:nvSpPr>
          <p:cNvPr id="31" name="Google Shape;31;p4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venir"/>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ix Content">
  <p:cSld name="Six Content">
    <p:spTree>
      <p:nvGrpSpPr>
        <p:cNvPr id="1" name="Shape 32"/>
        <p:cNvGrpSpPr/>
        <p:nvPr/>
      </p:nvGrpSpPr>
      <p:grpSpPr>
        <a:xfrm>
          <a:off x="0" y="0"/>
          <a:ext cx="0" cy="0"/>
          <a:chOff x="0" y="0"/>
          <a:chExt cx="0" cy="0"/>
        </a:xfrm>
      </p:grpSpPr>
      <p:sp>
        <p:nvSpPr>
          <p:cNvPr id="33" name="Google Shape;33;p48"/>
          <p:cNvSpPr>
            <a:spLocks noGrp="1"/>
          </p:cNvSpPr>
          <p:nvPr>
            <p:ph type="pic" idx="2"/>
          </p:nvPr>
        </p:nvSpPr>
        <p:spPr>
          <a:xfrm>
            <a:off x="0" y="0"/>
            <a:ext cx="12192000" cy="6858000"/>
          </a:xfrm>
          <a:prstGeom prst="rect">
            <a:avLst/>
          </a:prstGeom>
          <a:noFill/>
          <a:ln>
            <a:noFill/>
          </a:ln>
        </p:spPr>
      </p:sp>
      <p:sp>
        <p:nvSpPr>
          <p:cNvPr id="34" name="Google Shape;34;p48"/>
          <p:cNvSpPr txBox="1">
            <a:spLocks noGrp="1"/>
          </p:cNvSpPr>
          <p:nvPr>
            <p:ph type="body" idx="1"/>
          </p:nvPr>
        </p:nvSpPr>
        <p:spPr>
          <a:xfrm>
            <a:off x="8530301" y="1690689"/>
            <a:ext cx="3149100" cy="19224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3F3F3F"/>
              </a:buClr>
              <a:buSzPts val="1600"/>
              <a:buNone/>
              <a:defRPr/>
            </a:lvl1pPr>
            <a:lvl2pPr marL="914400" lvl="1" indent="-228600" algn="l">
              <a:lnSpc>
                <a:spcPct val="90000"/>
              </a:lnSpc>
              <a:spcBef>
                <a:spcPts val="500"/>
              </a:spcBef>
              <a:spcAft>
                <a:spcPts val="0"/>
              </a:spcAft>
              <a:buClr>
                <a:srgbClr val="3F3F3F"/>
              </a:buClr>
              <a:buSzPts val="1600"/>
              <a:buNone/>
              <a:defRPr/>
            </a:lvl2pPr>
            <a:lvl3pPr marL="1371600" lvl="2" indent="-228600" algn="l">
              <a:lnSpc>
                <a:spcPct val="90000"/>
              </a:lnSpc>
              <a:spcBef>
                <a:spcPts val="500"/>
              </a:spcBef>
              <a:spcAft>
                <a:spcPts val="0"/>
              </a:spcAft>
              <a:buClr>
                <a:srgbClr val="3F3F3F"/>
              </a:buClr>
              <a:buSzPts val="1600"/>
              <a:buNone/>
              <a:defRPr/>
            </a:lvl3pPr>
            <a:lvl4pPr marL="1828800" lvl="3" indent="-228600" algn="l">
              <a:lnSpc>
                <a:spcPct val="90000"/>
              </a:lnSpc>
              <a:spcBef>
                <a:spcPts val="500"/>
              </a:spcBef>
              <a:spcAft>
                <a:spcPts val="0"/>
              </a:spcAft>
              <a:buClr>
                <a:srgbClr val="3F3F3F"/>
              </a:buClr>
              <a:buSzPts val="1600"/>
              <a:buNone/>
              <a:defRPr/>
            </a:lvl4pPr>
            <a:lvl5pPr marL="2286000" lvl="4" indent="-228600" algn="l">
              <a:lnSpc>
                <a:spcPct val="90000"/>
              </a:lnSpc>
              <a:spcBef>
                <a:spcPts val="500"/>
              </a:spcBef>
              <a:spcAft>
                <a:spcPts val="0"/>
              </a:spcAft>
              <a:buClr>
                <a:srgbClr val="3F3F3F"/>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48"/>
          <p:cNvSpPr txBox="1">
            <a:spLocks noGrp="1"/>
          </p:cNvSpPr>
          <p:nvPr>
            <p:ph type="body" idx="3"/>
          </p:nvPr>
        </p:nvSpPr>
        <p:spPr>
          <a:xfrm>
            <a:off x="4888689" y="1702826"/>
            <a:ext cx="3149100" cy="19224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3F3F3F"/>
              </a:buClr>
              <a:buSzPts val="1600"/>
              <a:buNone/>
              <a:defRPr/>
            </a:lvl1pPr>
            <a:lvl2pPr marL="914400" lvl="1" indent="-228600" algn="l">
              <a:lnSpc>
                <a:spcPct val="90000"/>
              </a:lnSpc>
              <a:spcBef>
                <a:spcPts val="500"/>
              </a:spcBef>
              <a:spcAft>
                <a:spcPts val="0"/>
              </a:spcAft>
              <a:buClr>
                <a:srgbClr val="3F3F3F"/>
              </a:buClr>
              <a:buSzPts val="1600"/>
              <a:buNone/>
              <a:defRPr/>
            </a:lvl2pPr>
            <a:lvl3pPr marL="1371600" lvl="2" indent="-228600" algn="l">
              <a:lnSpc>
                <a:spcPct val="90000"/>
              </a:lnSpc>
              <a:spcBef>
                <a:spcPts val="500"/>
              </a:spcBef>
              <a:spcAft>
                <a:spcPts val="0"/>
              </a:spcAft>
              <a:buClr>
                <a:srgbClr val="3F3F3F"/>
              </a:buClr>
              <a:buSzPts val="1600"/>
              <a:buNone/>
              <a:defRPr/>
            </a:lvl3pPr>
            <a:lvl4pPr marL="1828800" lvl="3" indent="-228600" algn="l">
              <a:lnSpc>
                <a:spcPct val="90000"/>
              </a:lnSpc>
              <a:spcBef>
                <a:spcPts val="500"/>
              </a:spcBef>
              <a:spcAft>
                <a:spcPts val="0"/>
              </a:spcAft>
              <a:buClr>
                <a:srgbClr val="3F3F3F"/>
              </a:buClr>
              <a:buSzPts val="1600"/>
              <a:buNone/>
              <a:defRPr/>
            </a:lvl4pPr>
            <a:lvl5pPr marL="2286000" lvl="4" indent="-228600" algn="l">
              <a:lnSpc>
                <a:spcPct val="90000"/>
              </a:lnSpc>
              <a:spcBef>
                <a:spcPts val="500"/>
              </a:spcBef>
              <a:spcAft>
                <a:spcPts val="0"/>
              </a:spcAft>
              <a:buClr>
                <a:srgbClr val="3F3F3F"/>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4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200"/>
              <a:buFont typeface="Gill Sans"/>
              <a:buNone/>
              <a:defRPr>
                <a:solidFill>
                  <a:schemeClr val="lt1"/>
                </a:solidFill>
              </a:defRPr>
            </a:lvl1pPr>
            <a:lvl2pPr lvl="1" algn="l">
              <a:lnSpc>
                <a:spcPct val="100000"/>
              </a:lnSpc>
              <a:spcBef>
                <a:spcPts val="0"/>
              </a:spcBef>
              <a:spcAft>
                <a:spcPts val="0"/>
              </a:spcAft>
              <a:buClr>
                <a:schemeClr val="dk2"/>
              </a:buClr>
              <a:buSzPts val="1400"/>
              <a:buNone/>
              <a:defRPr/>
            </a:lvl2pPr>
            <a:lvl3pPr lvl="2" algn="l">
              <a:lnSpc>
                <a:spcPct val="100000"/>
              </a:lnSpc>
              <a:spcBef>
                <a:spcPts val="0"/>
              </a:spcBef>
              <a:spcAft>
                <a:spcPts val="0"/>
              </a:spcAft>
              <a:buClr>
                <a:schemeClr val="dk2"/>
              </a:buClr>
              <a:buSzPts val="1400"/>
              <a:buNone/>
              <a:defRPr/>
            </a:lvl3pPr>
            <a:lvl4pPr lvl="3" algn="l">
              <a:lnSpc>
                <a:spcPct val="100000"/>
              </a:lnSpc>
              <a:spcBef>
                <a:spcPts val="0"/>
              </a:spcBef>
              <a:spcAft>
                <a:spcPts val="0"/>
              </a:spcAft>
              <a:buClr>
                <a:schemeClr val="dk2"/>
              </a:buClr>
              <a:buSzPts val="1400"/>
              <a:buNone/>
              <a:defRPr/>
            </a:lvl4pPr>
            <a:lvl5pPr lvl="4" algn="l">
              <a:lnSpc>
                <a:spcPct val="100000"/>
              </a:lnSpc>
              <a:spcBef>
                <a:spcPts val="0"/>
              </a:spcBef>
              <a:spcAft>
                <a:spcPts val="0"/>
              </a:spcAft>
              <a:buClr>
                <a:schemeClr val="dk2"/>
              </a:buClr>
              <a:buSzPts val="1400"/>
              <a:buNone/>
              <a:defRPr/>
            </a:lvl5pPr>
            <a:lvl6pPr lvl="5" algn="l">
              <a:lnSpc>
                <a:spcPct val="100000"/>
              </a:lnSpc>
              <a:spcBef>
                <a:spcPts val="0"/>
              </a:spcBef>
              <a:spcAft>
                <a:spcPts val="0"/>
              </a:spcAft>
              <a:buClr>
                <a:schemeClr val="dk2"/>
              </a:buClr>
              <a:buSzPts val="1400"/>
              <a:buNone/>
              <a:defRPr/>
            </a:lvl6pPr>
            <a:lvl7pPr lvl="6" algn="l">
              <a:lnSpc>
                <a:spcPct val="100000"/>
              </a:lnSpc>
              <a:spcBef>
                <a:spcPts val="0"/>
              </a:spcBef>
              <a:spcAft>
                <a:spcPts val="0"/>
              </a:spcAft>
              <a:buClr>
                <a:schemeClr val="dk2"/>
              </a:buClr>
              <a:buSzPts val="1400"/>
              <a:buNone/>
              <a:defRPr/>
            </a:lvl7pPr>
            <a:lvl8pPr lvl="7" algn="l">
              <a:lnSpc>
                <a:spcPct val="100000"/>
              </a:lnSpc>
              <a:spcBef>
                <a:spcPts val="0"/>
              </a:spcBef>
              <a:spcAft>
                <a:spcPts val="0"/>
              </a:spcAft>
              <a:buClr>
                <a:schemeClr val="dk2"/>
              </a:buClr>
              <a:buSzPts val="1400"/>
              <a:buNone/>
              <a:defRPr/>
            </a:lvl8pPr>
            <a:lvl9pPr lvl="8" algn="l">
              <a:lnSpc>
                <a:spcPct val="100000"/>
              </a:lnSpc>
              <a:spcBef>
                <a:spcPts val="0"/>
              </a:spcBef>
              <a:spcAft>
                <a:spcPts val="0"/>
              </a:spcAft>
              <a:buClr>
                <a:schemeClr val="dk2"/>
              </a:buClr>
              <a:buSzPts val="1400"/>
              <a:buNone/>
              <a:defRPr/>
            </a:lvl9pPr>
          </a:lstStyle>
          <a:p>
            <a:endParaRPr/>
          </a:p>
        </p:txBody>
      </p:sp>
      <p:sp>
        <p:nvSpPr>
          <p:cNvPr id="37" name="Google Shape;37;p48"/>
          <p:cNvSpPr txBox="1">
            <a:spLocks noGrp="1"/>
          </p:cNvSpPr>
          <p:nvPr>
            <p:ph type="body" idx="4"/>
          </p:nvPr>
        </p:nvSpPr>
        <p:spPr>
          <a:xfrm>
            <a:off x="1337076" y="1702826"/>
            <a:ext cx="3149100" cy="19224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3F3F3F"/>
              </a:buClr>
              <a:buSzPts val="1600"/>
              <a:buNone/>
              <a:defRPr/>
            </a:lvl1pPr>
            <a:lvl2pPr marL="914400" lvl="1" indent="-228600" algn="l">
              <a:lnSpc>
                <a:spcPct val="90000"/>
              </a:lnSpc>
              <a:spcBef>
                <a:spcPts val="500"/>
              </a:spcBef>
              <a:spcAft>
                <a:spcPts val="0"/>
              </a:spcAft>
              <a:buClr>
                <a:srgbClr val="3F3F3F"/>
              </a:buClr>
              <a:buSzPts val="1600"/>
              <a:buNone/>
              <a:defRPr/>
            </a:lvl2pPr>
            <a:lvl3pPr marL="1371600" lvl="2" indent="-228600" algn="l">
              <a:lnSpc>
                <a:spcPct val="90000"/>
              </a:lnSpc>
              <a:spcBef>
                <a:spcPts val="500"/>
              </a:spcBef>
              <a:spcAft>
                <a:spcPts val="0"/>
              </a:spcAft>
              <a:buClr>
                <a:srgbClr val="3F3F3F"/>
              </a:buClr>
              <a:buSzPts val="1600"/>
              <a:buNone/>
              <a:defRPr/>
            </a:lvl3pPr>
            <a:lvl4pPr marL="1828800" lvl="3" indent="-228600" algn="l">
              <a:lnSpc>
                <a:spcPct val="90000"/>
              </a:lnSpc>
              <a:spcBef>
                <a:spcPts val="500"/>
              </a:spcBef>
              <a:spcAft>
                <a:spcPts val="0"/>
              </a:spcAft>
              <a:buClr>
                <a:srgbClr val="3F3F3F"/>
              </a:buClr>
              <a:buSzPts val="1600"/>
              <a:buNone/>
              <a:defRPr/>
            </a:lvl4pPr>
            <a:lvl5pPr marL="2286000" lvl="4" indent="-228600" algn="l">
              <a:lnSpc>
                <a:spcPct val="90000"/>
              </a:lnSpc>
              <a:spcBef>
                <a:spcPts val="500"/>
              </a:spcBef>
              <a:spcAft>
                <a:spcPts val="0"/>
              </a:spcAft>
              <a:buClr>
                <a:srgbClr val="3F3F3F"/>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48"/>
          <p:cNvSpPr txBox="1">
            <a:spLocks noGrp="1"/>
          </p:cNvSpPr>
          <p:nvPr>
            <p:ph type="dt" idx="10"/>
          </p:nvPr>
        </p:nvSpPr>
        <p:spPr>
          <a:xfrm>
            <a:off x="838200" y="6174902"/>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C8D94"/>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39" name="Google Shape;39;p48"/>
          <p:cNvSpPr txBox="1">
            <a:spLocks noGrp="1"/>
          </p:cNvSpPr>
          <p:nvPr>
            <p:ph type="ftr" idx="11"/>
          </p:nvPr>
        </p:nvSpPr>
        <p:spPr>
          <a:xfrm>
            <a:off x="4038600" y="6174902"/>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C8D94"/>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40" name="Google Shape;40;p48"/>
          <p:cNvSpPr txBox="1">
            <a:spLocks noGrp="1"/>
          </p:cNvSpPr>
          <p:nvPr>
            <p:ph type="body" idx="5"/>
          </p:nvPr>
        </p:nvSpPr>
        <p:spPr>
          <a:xfrm>
            <a:off x="8530301" y="3849456"/>
            <a:ext cx="3149100" cy="19224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3F3F3F"/>
              </a:buClr>
              <a:buSzPts val="1600"/>
              <a:buNone/>
              <a:defRPr/>
            </a:lvl1pPr>
            <a:lvl2pPr marL="914400" lvl="1" indent="-228600" algn="l">
              <a:lnSpc>
                <a:spcPct val="90000"/>
              </a:lnSpc>
              <a:spcBef>
                <a:spcPts val="500"/>
              </a:spcBef>
              <a:spcAft>
                <a:spcPts val="0"/>
              </a:spcAft>
              <a:buClr>
                <a:srgbClr val="3F3F3F"/>
              </a:buClr>
              <a:buSzPts val="1600"/>
              <a:buNone/>
              <a:defRPr/>
            </a:lvl2pPr>
            <a:lvl3pPr marL="1371600" lvl="2" indent="-228600" algn="l">
              <a:lnSpc>
                <a:spcPct val="90000"/>
              </a:lnSpc>
              <a:spcBef>
                <a:spcPts val="500"/>
              </a:spcBef>
              <a:spcAft>
                <a:spcPts val="0"/>
              </a:spcAft>
              <a:buClr>
                <a:srgbClr val="3F3F3F"/>
              </a:buClr>
              <a:buSzPts val="1600"/>
              <a:buNone/>
              <a:defRPr/>
            </a:lvl3pPr>
            <a:lvl4pPr marL="1828800" lvl="3" indent="-228600" algn="l">
              <a:lnSpc>
                <a:spcPct val="90000"/>
              </a:lnSpc>
              <a:spcBef>
                <a:spcPts val="500"/>
              </a:spcBef>
              <a:spcAft>
                <a:spcPts val="0"/>
              </a:spcAft>
              <a:buClr>
                <a:srgbClr val="3F3F3F"/>
              </a:buClr>
              <a:buSzPts val="1600"/>
              <a:buNone/>
              <a:defRPr/>
            </a:lvl4pPr>
            <a:lvl5pPr marL="2286000" lvl="4" indent="-228600" algn="l">
              <a:lnSpc>
                <a:spcPct val="90000"/>
              </a:lnSpc>
              <a:spcBef>
                <a:spcPts val="500"/>
              </a:spcBef>
              <a:spcAft>
                <a:spcPts val="0"/>
              </a:spcAft>
              <a:buClr>
                <a:srgbClr val="3F3F3F"/>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48"/>
          <p:cNvSpPr txBox="1">
            <a:spLocks noGrp="1"/>
          </p:cNvSpPr>
          <p:nvPr>
            <p:ph type="body" idx="6"/>
          </p:nvPr>
        </p:nvSpPr>
        <p:spPr>
          <a:xfrm>
            <a:off x="4888689" y="3849456"/>
            <a:ext cx="3149100" cy="19224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3F3F3F"/>
              </a:buClr>
              <a:buSzPts val="1600"/>
              <a:buNone/>
              <a:defRPr/>
            </a:lvl1pPr>
            <a:lvl2pPr marL="914400" lvl="1" indent="-228600" algn="l">
              <a:lnSpc>
                <a:spcPct val="90000"/>
              </a:lnSpc>
              <a:spcBef>
                <a:spcPts val="500"/>
              </a:spcBef>
              <a:spcAft>
                <a:spcPts val="0"/>
              </a:spcAft>
              <a:buClr>
                <a:srgbClr val="3F3F3F"/>
              </a:buClr>
              <a:buSzPts val="1600"/>
              <a:buNone/>
              <a:defRPr/>
            </a:lvl2pPr>
            <a:lvl3pPr marL="1371600" lvl="2" indent="-228600" algn="l">
              <a:lnSpc>
                <a:spcPct val="90000"/>
              </a:lnSpc>
              <a:spcBef>
                <a:spcPts val="500"/>
              </a:spcBef>
              <a:spcAft>
                <a:spcPts val="0"/>
              </a:spcAft>
              <a:buClr>
                <a:srgbClr val="3F3F3F"/>
              </a:buClr>
              <a:buSzPts val="1600"/>
              <a:buNone/>
              <a:defRPr/>
            </a:lvl3pPr>
            <a:lvl4pPr marL="1828800" lvl="3" indent="-228600" algn="l">
              <a:lnSpc>
                <a:spcPct val="90000"/>
              </a:lnSpc>
              <a:spcBef>
                <a:spcPts val="500"/>
              </a:spcBef>
              <a:spcAft>
                <a:spcPts val="0"/>
              </a:spcAft>
              <a:buClr>
                <a:srgbClr val="3F3F3F"/>
              </a:buClr>
              <a:buSzPts val="1600"/>
              <a:buNone/>
              <a:defRPr/>
            </a:lvl4pPr>
            <a:lvl5pPr marL="2286000" lvl="4" indent="-228600" algn="l">
              <a:lnSpc>
                <a:spcPct val="90000"/>
              </a:lnSpc>
              <a:spcBef>
                <a:spcPts val="500"/>
              </a:spcBef>
              <a:spcAft>
                <a:spcPts val="0"/>
              </a:spcAft>
              <a:buClr>
                <a:srgbClr val="3F3F3F"/>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48"/>
          <p:cNvSpPr txBox="1">
            <a:spLocks noGrp="1"/>
          </p:cNvSpPr>
          <p:nvPr>
            <p:ph type="body" idx="7"/>
          </p:nvPr>
        </p:nvSpPr>
        <p:spPr>
          <a:xfrm>
            <a:off x="1337076" y="3849456"/>
            <a:ext cx="3149100" cy="19224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3F3F3F"/>
              </a:buClr>
              <a:buSzPts val="1600"/>
              <a:buNone/>
              <a:defRPr/>
            </a:lvl1pPr>
            <a:lvl2pPr marL="914400" lvl="1" indent="-228600" algn="l">
              <a:lnSpc>
                <a:spcPct val="90000"/>
              </a:lnSpc>
              <a:spcBef>
                <a:spcPts val="500"/>
              </a:spcBef>
              <a:spcAft>
                <a:spcPts val="0"/>
              </a:spcAft>
              <a:buClr>
                <a:srgbClr val="3F3F3F"/>
              </a:buClr>
              <a:buSzPts val="1600"/>
              <a:buNone/>
              <a:defRPr/>
            </a:lvl2pPr>
            <a:lvl3pPr marL="1371600" lvl="2" indent="-228600" algn="l">
              <a:lnSpc>
                <a:spcPct val="90000"/>
              </a:lnSpc>
              <a:spcBef>
                <a:spcPts val="500"/>
              </a:spcBef>
              <a:spcAft>
                <a:spcPts val="0"/>
              </a:spcAft>
              <a:buClr>
                <a:srgbClr val="3F3F3F"/>
              </a:buClr>
              <a:buSzPts val="1600"/>
              <a:buNone/>
              <a:defRPr/>
            </a:lvl3pPr>
            <a:lvl4pPr marL="1828800" lvl="3" indent="-228600" algn="l">
              <a:lnSpc>
                <a:spcPct val="90000"/>
              </a:lnSpc>
              <a:spcBef>
                <a:spcPts val="500"/>
              </a:spcBef>
              <a:spcAft>
                <a:spcPts val="0"/>
              </a:spcAft>
              <a:buClr>
                <a:srgbClr val="3F3F3F"/>
              </a:buClr>
              <a:buSzPts val="1600"/>
              <a:buNone/>
              <a:defRPr/>
            </a:lvl4pPr>
            <a:lvl5pPr marL="2286000" lvl="4" indent="-228600" algn="l">
              <a:lnSpc>
                <a:spcPct val="90000"/>
              </a:lnSpc>
              <a:spcBef>
                <a:spcPts val="500"/>
              </a:spcBef>
              <a:spcAft>
                <a:spcPts val="0"/>
              </a:spcAft>
              <a:buClr>
                <a:srgbClr val="3F3F3F"/>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48"/>
          <p:cNvSpPr>
            <a:spLocks noGrp="1"/>
          </p:cNvSpPr>
          <p:nvPr>
            <p:ph type="pic" idx="8"/>
          </p:nvPr>
        </p:nvSpPr>
        <p:spPr>
          <a:xfrm>
            <a:off x="947634" y="1679576"/>
            <a:ext cx="376200" cy="376200"/>
          </a:xfrm>
          <a:prstGeom prst="rect">
            <a:avLst/>
          </a:prstGeom>
          <a:noFill/>
          <a:ln>
            <a:noFill/>
          </a:ln>
        </p:spPr>
      </p:sp>
      <p:sp>
        <p:nvSpPr>
          <p:cNvPr id="44" name="Google Shape;44;p48"/>
          <p:cNvSpPr>
            <a:spLocks noGrp="1"/>
          </p:cNvSpPr>
          <p:nvPr>
            <p:ph type="pic" idx="9"/>
          </p:nvPr>
        </p:nvSpPr>
        <p:spPr>
          <a:xfrm>
            <a:off x="4499246" y="1679576"/>
            <a:ext cx="376200" cy="376200"/>
          </a:xfrm>
          <a:prstGeom prst="rect">
            <a:avLst/>
          </a:prstGeom>
          <a:noFill/>
          <a:ln>
            <a:noFill/>
          </a:ln>
        </p:spPr>
      </p:sp>
      <p:sp>
        <p:nvSpPr>
          <p:cNvPr id="45" name="Google Shape;45;p48"/>
          <p:cNvSpPr>
            <a:spLocks noGrp="1"/>
          </p:cNvSpPr>
          <p:nvPr>
            <p:ph type="pic" idx="13"/>
          </p:nvPr>
        </p:nvSpPr>
        <p:spPr>
          <a:xfrm>
            <a:off x="8126282" y="1679576"/>
            <a:ext cx="376200" cy="376200"/>
          </a:xfrm>
          <a:prstGeom prst="rect">
            <a:avLst/>
          </a:prstGeom>
          <a:noFill/>
          <a:ln>
            <a:noFill/>
          </a:ln>
        </p:spPr>
      </p:sp>
      <p:sp>
        <p:nvSpPr>
          <p:cNvPr id="46" name="Google Shape;46;p48"/>
          <p:cNvSpPr>
            <a:spLocks noGrp="1"/>
          </p:cNvSpPr>
          <p:nvPr>
            <p:ph type="pic" idx="14"/>
          </p:nvPr>
        </p:nvSpPr>
        <p:spPr>
          <a:xfrm>
            <a:off x="947634" y="3792079"/>
            <a:ext cx="376200" cy="376200"/>
          </a:xfrm>
          <a:prstGeom prst="rect">
            <a:avLst/>
          </a:prstGeom>
          <a:noFill/>
          <a:ln>
            <a:noFill/>
          </a:ln>
        </p:spPr>
      </p:sp>
      <p:sp>
        <p:nvSpPr>
          <p:cNvPr id="47" name="Google Shape;47;p48"/>
          <p:cNvSpPr>
            <a:spLocks noGrp="1"/>
          </p:cNvSpPr>
          <p:nvPr>
            <p:ph type="pic" idx="15"/>
          </p:nvPr>
        </p:nvSpPr>
        <p:spPr>
          <a:xfrm>
            <a:off x="4499246" y="3792079"/>
            <a:ext cx="376200" cy="376200"/>
          </a:xfrm>
          <a:prstGeom prst="rect">
            <a:avLst/>
          </a:prstGeom>
          <a:noFill/>
          <a:ln>
            <a:noFill/>
          </a:ln>
        </p:spPr>
      </p:sp>
      <p:sp>
        <p:nvSpPr>
          <p:cNvPr id="48" name="Google Shape;48;p48"/>
          <p:cNvSpPr>
            <a:spLocks noGrp="1"/>
          </p:cNvSpPr>
          <p:nvPr>
            <p:ph type="pic" idx="16"/>
          </p:nvPr>
        </p:nvSpPr>
        <p:spPr>
          <a:xfrm>
            <a:off x="8126282" y="3792079"/>
            <a:ext cx="376200" cy="3762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9"/>
        <p:cNvGrpSpPr/>
        <p:nvPr/>
      </p:nvGrpSpPr>
      <p:grpSpPr>
        <a:xfrm>
          <a:off x="0" y="0"/>
          <a:ext cx="0" cy="0"/>
          <a:chOff x="0" y="0"/>
          <a:chExt cx="0" cy="0"/>
        </a:xfrm>
      </p:grpSpPr>
      <p:sp>
        <p:nvSpPr>
          <p:cNvPr id="50" name="Google Shape;50;p5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51"/>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51"/>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5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5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5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
        <p:cNvGrpSpPr/>
        <p:nvPr/>
      </p:nvGrpSpPr>
      <p:grpSpPr>
        <a:xfrm>
          <a:off x="0" y="0"/>
          <a:ext cx="0" cy="0"/>
          <a:chOff x="0" y="0"/>
          <a:chExt cx="0" cy="0"/>
        </a:xfrm>
      </p:grpSpPr>
      <p:sp>
        <p:nvSpPr>
          <p:cNvPr id="57" name="Google Shape;57;p52"/>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52"/>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 name="Google Shape;59;p52"/>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52"/>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1" name="Google Shape;61;p52"/>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5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5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5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53"/>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200"/>
              <a:buFont typeface="Avenir"/>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53"/>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8" name="Google Shape;68;p53"/>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5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5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5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2"/>
        <p:cNvGrpSpPr/>
        <p:nvPr/>
      </p:nvGrpSpPr>
      <p:grpSpPr>
        <a:xfrm>
          <a:off x="0" y="0"/>
          <a:ext cx="0" cy="0"/>
          <a:chOff x="0" y="0"/>
          <a:chExt cx="0" cy="0"/>
        </a:xfrm>
      </p:grpSpPr>
      <p:sp>
        <p:nvSpPr>
          <p:cNvPr id="73" name="Google Shape;73;p54"/>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200"/>
              <a:buFont typeface="Avenir"/>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54"/>
          <p:cNvSpPr>
            <a:spLocks noGrp="1"/>
          </p:cNvSpPr>
          <p:nvPr>
            <p:ph type="pic" idx="2"/>
          </p:nvPr>
        </p:nvSpPr>
        <p:spPr>
          <a:xfrm>
            <a:off x="5183188" y="987425"/>
            <a:ext cx="6172200" cy="4873500"/>
          </a:xfrm>
          <a:prstGeom prst="rect">
            <a:avLst/>
          </a:prstGeom>
          <a:noFill/>
          <a:ln>
            <a:noFill/>
          </a:ln>
        </p:spPr>
      </p:sp>
      <p:sp>
        <p:nvSpPr>
          <p:cNvPr id="75" name="Google Shape;75;p54"/>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6" name="Google Shape;76;p5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5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5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9"/>
        <p:cNvGrpSpPr/>
        <p:nvPr/>
      </p:nvGrpSpPr>
      <p:grpSpPr>
        <a:xfrm>
          <a:off x="0" y="0"/>
          <a:ext cx="0" cy="0"/>
          <a:chOff x="0" y="0"/>
          <a:chExt cx="0" cy="0"/>
        </a:xfrm>
      </p:grpSpPr>
      <p:sp>
        <p:nvSpPr>
          <p:cNvPr id="80" name="Google Shape;80;p5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55"/>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5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5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5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5"/>
        <p:cNvGrpSpPr/>
        <p:nvPr/>
      </p:nvGrpSpPr>
      <p:grpSpPr>
        <a:xfrm>
          <a:off x="0" y="0"/>
          <a:ext cx="0" cy="0"/>
          <a:chOff x="0" y="0"/>
          <a:chExt cx="0" cy="0"/>
        </a:xfrm>
      </p:grpSpPr>
      <p:sp>
        <p:nvSpPr>
          <p:cNvPr id="86" name="Google Shape;86;p56"/>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56"/>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5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5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5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2"/>
              </a:buClr>
              <a:buSzPts val="4400"/>
              <a:buFont typeface="Avenir"/>
              <a:buNone/>
              <a:defRPr sz="4400" b="1" i="0" u="none" strike="noStrike" cap="none">
                <a:solidFill>
                  <a:schemeClr val="dk2"/>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1" name="Google Shape;11;p4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C8D9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C8D9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7" descr="A picture containing person, building, ware, person&#10;&#10;Description automatically generated"/>
          <p:cNvPicPr preferRelativeResize="0"/>
          <p:nvPr/>
        </p:nvPicPr>
        <p:blipFill rotWithShape="1">
          <a:blip r:embed="rId3">
            <a:alphaModFix/>
          </a:blip>
          <a:srcRect t="5969" b="17155"/>
          <a:stretch/>
        </p:blipFill>
        <p:spPr>
          <a:xfrm>
            <a:off x="0" y="0"/>
            <a:ext cx="12192000" cy="6858000"/>
          </a:xfrm>
          <a:prstGeom prst="rect">
            <a:avLst/>
          </a:prstGeom>
          <a:noFill/>
          <a:ln>
            <a:noFill/>
          </a:ln>
        </p:spPr>
      </p:pic>
      <p:sp>
        <p:nvSpPr>
          <p:cNvPr id="97" name="Google Shape;97;p7"/>
          <p:cNvSpPr txBox="1"/>
          <p:nvPr/>
        </p:nvSpPr>
        <p:spPr>
          <a:xfrm>
            <a:off x="8345325" y="3130900"/>
            <a:ext cx="4066500" cy="816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lt1"/>
              </a:buClr>
              <a:buSzPts val="3600"/>
              <a:buFont typeface="Gill Sans"/>
              <a:buNone/>
            </a:pPr>
            <a:endParaRPr sz="2300" b="1" i="0" u="none" strike="noStrike" cap="none">
              <a:solidFill>
                <a:schemeClr val="accent2"/>
              </a:solidFill>
              <a:latin typeface="Verdana"/>
              <a:ea typeface="Verdana"/>
              <a:cs typeface="Verdana"/>
              <a:sym typeface="Verdana"/>
            </a:endParaRPr>
          </a:p>
          <a:p>
            <a:pPr marL="0" marR="0" lvl="0" indent="0" algn="l" rtl="0">
              <a:lnSpc>
                <a:spcPct val="100000"/>
              </a:lnSpc>
              <a:spcBef>
                <a:spcPts val="0"/>
              </a:spcBef>
              <a:spcAft>
                <a:spcPts val="0"/>
              </a:spcAft>
              <a:buClr>
                <a:schemeClr val="lt1"/>
              </a:buClr>
              <a:buSzPts val="3600"/>
              <a:buFont typeface="Gill Sans"/>
              <a:buNone/>
            </a:pPr>
            <a:endParaRPr sz="2800" b="1" i="0" u="none" strike="noStrike" cap="none">
              <a:solidFill>
                <a:schemeClr val="accent2"/>
              </a:solidFill>
              <a:latin typeface="Verdana"/>
              <a:ea typeface="Verdana"/>
              <a:cs typeface="Verdana"/>
              <a:sym typeface="Verdana"/>
            </a:endParaRPr>
          </a:p>
          <a:p>
            <a:pPr marL="0" marR="0" lvl="0" indent="0" algn="l" rtl="0">
              <a:lnSpc>
                <a:spcPct val="100000"/>
              </a:lnSpc>
              <a:spcBef>
                <a:spcPts val="0"/>
              </a:spcBef>
              <a:spcAft>
                <a:spcPts val="0"/>
              </a:spcAft>
              <a:buClr>
                <a:schemeClr val="lt1"/>
              </a:buClr>
              <a:buSzPts val="3600"/>
              <a:buFont typeface="Gill Sans"/>
              <a:buNone/>
            </a:pPr>
            <a:r>
              <a:rPr lang="en-US" sz="2100" b="1" i="0" u="none" strike="noStrike" cap="none">
                <a:solidFill>
                  <a:schemeClr val="accent2"/>
                </a:solidFill>
                <a:latin typeface="Verdana"/>
                <a:ea typeface="Verdana"/>
                <a:cs typeface="Verdana"/>
                <a:sym typeface="Verdana"/>
              </a:rPr>
              <a:t>2024 PIT Committee</a:t>
            </a:r>
            <a:endParaRPr sz="2100" b="1" i="0" u="none" strike="noStrike" cap="none">
              <a:solidFill>
                <a:schemeClr val="accent2"/>
              </a:solidFill>
              <a:latin typeface="Verdana"/>
              <a:ea typeface="Verdana"/>
              <a:cs typeface="Verdana"/>
              <a:sym typeface="Verdana"/>
            </a:endParaRPr>
          </a:p>
          <a:p>
            <a:pPr marL="0" marR="0" lvl="0" indent="0" algn="l" rtl="0">
              <a:lnSpc>
                <a:spcPct val="100000"/>
              </a:lnSpc>
              <a:spcBef>
                <a:spcPts val="0"/>
              </a:spcBef>
              <a:spcAft>
                <a:spcPts val="0"/>
              </a:spcAft>
              <a:buClr>
                <a:schemeClr val="lt1"/>
              </a:buClr>
              <a:buSzPts val="3600"/>
              <a:buFont typeface="Gill Sans"/>
              <a:buNone/>
            </a:pPr>
            <a:r>
              <a:rPr lang="en-US" sz="2100" b="1" i="0" u="none" strike="noStrike" cap="none">
                <a:solidFill>
                  <a:schemeClr val="accent2"/>
                </a:solidFill>
                <a:latin typeface="Verdana"/>
                <a:ea typeface="Verdana"/>
                <a:cs typeface="Verdana"/>
                <a:sym typeface="Verdana"/>
              </a:rPr>
              <a:t>November 17, 2023</a:t>
            </a:r>
            <a:endParaRPr sz="2100" b="1" i="0" u="none" strike="noStrike" cap="none">
              <a:solidFill>
                <a:schemeClr val="accent2"/>
              </a:solidFill>
              <a:latin typeface="Verdana"/>
              <a:ea typeface="Verdana"/>
              <a:cs typeface="Verdana"/>
              <a:sym typeface="Verdana"/>
            </a:endParaRPr>
          </a:p>
          <a:p>
            <a:pPr marL="0" marR="0" lvl="0" indent="0" algn="l" rtl="0">
              <a:lnSpc>
                <a:spcPct val="100000"/>
              </a:lnSpc>
              <a:spcBef>
                <a:spcPts val="0"/>
              </a:spcBef>
              <a:spcAft>
                <a:spcPts val="0"/>
              </a:spcAft>
              <a:buClr>
                <a:schemeClr val="lt1"/>
              </a:buClr>
              <a:buSzPts val="3600"/>
              <a:buFont typeface="Gill Sans"/>
              <a:buNone/>
            </a:pPr>
            <a:r>
              <a:rPr lang="en-US" sz="2100" b="1">
                <a:solidFill>
                  <a:schemeClr val="accent2"/>
                </a:solidFill>
                <a:latin typeface="Verdana"/>
                <a:ea typeface="Verdana"/>
                <a:cs typeface="Verdana"/>
                <a:sym typeface="Verdana"/>
              </a:rPr>
              <a:t>1:00-2:00pm</a:t>
            </a:r>
            <a:endParaRPr sz="2100" b="1">
              <a:solidFill>
                <a:schemeClr val="accent2"/>
              </a:solidFill>
              <a:latin typeface="Verdana"/>
              <a:ea typeface="Verdana"/>
              <a:cs typeface="Verdana"/>
              <a:sym typeface="Verdana"/>
            </a:endParaRPr>
          </a:p>
        </p:txBody>
      </p:sp>
      <p:pic>
        <p:nvPicPr>
          <p:cNvPr id="98" name="Google Shape;98;p7" descr="A close up of a logo&#10;&#10;Description automatically generated"/>
          <p:cNvPicPr preferRelativeResize="0"/>
          <p:nvPr/>
        </p:nvPicPr>
        <p:blipFill rotWithShape="1">
          <a:blip r:embed="rId4">
            <a:alphaModFix/>
          </a:blip>
          <a:srcRect t="32961" b="35384"/>
          <a:stretch/>
        </p:blipFill>
        <p:spPr>
          <a:xfrm>
            <a:off x="8002643" y="5461000"/>
            <a:ext cx="4066460" cy="1287175"/>
          </a:xfrm>
          <a:prstGeom prst="rect">
            <a:avLst/>
          </a:prstGeom>
          <a:noFill/>
          <a:ln>
            <a:noFill/>
          </a:ln>
        </p:spPr>
      </p:pic>
      <p:sp>
        <p:nvSpPr>
          <p:cNvPr id="99" name="Google Shape;99;p7"/>
          <p:cNvSpPr/>
          <p:nvPr/>
        </p:nvSpPr>
        <p:spPr>
          <a:xfrm>
            <a:off x="0" y="0"/>
            <a:ext cx="7879747" cy="6858000"/>
          </a:xfrm>
          <a:prstGeom prst="rect">
            <a:avLst/>
          </a:prstGeom>
          <a:solidFill>
            <a:srgbClr val="30324B">
              <a:alpha val="2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grpSp>
        <p:nvGrpSpPr>
          <p:cNvPr id="173" name="Google Shape;173;p22"/>
          <p:cNvGrpSpPr/>
          <p:nvPr/>
        </p:nvGrpSpPr>
        <p:grpSpPr>
          <a:xfrm>
            <a:off x="0" y="0"/>
            <a:ext cx="12212541" cy="6858000"/>
            <a:chOff x="-20542" y="20377"/>
            <a:chExt cx="12212541" cy="6858000"/>
          </a:xfrm>
        </p:grpSpPr>
        <p:pic>
          <p:nvPicPr>
            <p:cNvPr id="174" name="Google Shape;174;p22" descr="A picture containing indoor, mirror, small, sitting&#10;&#10;Description automatically generated"/>
            <p:cNvPicPr preferRelativeResize="0"/>
            <p:nvPr/>
          </p:nvPicPr>
          <p:blipFill rotWithShape="1">
            <a:blip r:embed="rId3">
              <a:alphaModFix/>
            </a:blip>
            <a:srcRect/>
            <a:stretch/>
          </p:blipFill>
          <p:spPr>
            <a:xfrm>
              <a:off x="3189766" y="20377"/>
              <a:ext cx="9002233" cy="6858000"/>
            </a:xfrm>
            <a:prstGeom prst="rect">
              <a:avLst/>
            </a:prstGeom>
            <a:noFill/>
            <a:ln>
              <a:noFill/>
            </a:ln>
          </p:spPr>
        </p:pic>
        <p:pic>
          <p:nvPicPr>
            <p:cNvPr id="175" name="Google Shape;175;p22" descr="A picture containing indoor, mirror, small, sitting&#10;&#10;Description automatically generated"/>
            <p:cNvPicPr preferRelativeResize="0"/>
            <p:nvPr/>
          </p:nvPicPr>
          <p:blipFill rotWithShape="1">
            <a:blip r:embed="rId4">
              <a:alphaModFix/>
            </a:blip>
            <a:srcRect/>
            <a:stretch/>
          </p:blipFill>
          <p:spPr>
            <a:xfrm flipH="1">
              <a:off x="-20542" y="20377"/>
              <a:ext cx="3401694" cy="6858000"/>
            </a:xfrm>
            <a:prstGeom prst="rect">
              <a:avLst/>
            </a:prstGeom>
            <a:noFill/>
            <a:ln>
              <a:noFill/>
            </a:ln>
          </p:spPr>
        </p:pic>
      </p:grpSp>
      <p:sp>
        <p:nvSpPr>
          <p:cNvPr id="176" name="Google Shape;176;p22" descr="People with documents"/>
          <p:cNvSpPr/>
          <p:nvPr/>
        </p:nvSpPr>
        <p:spPr>
          <a:xfrm>
            <a:off x="-20542" y="-30566"/>
            <a:ext cx="12212542" cy="6919131"/>
          </a:xfrm>
          <a:custGeom>
            <a:avLst/>
            <a:gdLst/>
            <a:ahLst/>
            <a:cxnLst/>
            <a:rect l="l" t="t" r="r" b="b"/>
            <a:pathLst>
              <a:path w="12189460" h="6858000" extrusionOk="0">
                <a:moveTo>
                  <a:pt x="0" y="6858000"/>
                </a:moveTo>
                <a:lnTo>
                  <a:pt x="12188952" y="6858000"/>
                </a:lnTo>
                <a:lnTo>
                  <a:pt x="12188952" y="0"/>
                </a:lnTo>
                <a:lnTo>
                  <a:pt x="0" y="0"/>
                </a:lnTo>
                <a:lnTo>
                  <a:pt x="0" y="6858000"/>
                </a:lnTo>
                <a:close/>
              </a:path>
            </a:pathLst>
          </a:custGeom>
          <a:solidFill>
            <a:schemeClr val="accent2">
              <a:alpha val="70196"/>
            </a:scheme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7" name="Google Shape;177;p22"/>
          <p:cNvSpPr txBox="1">
            <a:spLocks noGrp="1"/>
          </p:cNvSpPr>
          <p:nvPr>
            <p:ph type="title"/>
          </p:nvPr>
        </p:nvSpPr>
        <p:spPr>
          <a:xfrm>
            <a:off x="1676375" y="2145150"/>
            <a:ext cx="9285900" cy="2567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6600"/>
              <a:buFont typeface="Gill Sans"/>
              <a:buNone/>
            </a:pPr>
            <a:r>
              <a:rPr lang="en-US" sz="6600">
                <a:latin typeface="Calibri"/>
                <a:ea typeface="Calibri"/>
                <a:cs typeface="Calibri"/>
                <a:sym typeface="Calibri"/>
              </a:rPr>
              <a:t>Questions/Comments?</a:t>
            </a:r>
            <a:endParaRPr sz="6600">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4"/>
          <p:cNvSpPr txBox="1">
            <a:spLocks noGrp="1"/>
          </p:cNvSpPr>
          <p:nvPr>
            <p:ph type="body" idx="1"/>
          </p:nvPr>
        </p:nvSpPr>
        <p:spPr>
          <a:xfrm>
            <a:off x="707425" y="2173575"/>
            <a:ext cx="10515600" cy="3699900"/>
          </a:xfrm>
          <a:prstGeom prst="rect">
            <a:avLst/>
          </a:prstGeom>
          <a:noFill/>
          <a:ln>
            <a:noFill/>
          </a:ln>
        </p:spPr>
        <p:txBody>
          <a:bodyPr spcFirstLastPara="1" wrap="square" lIns="91425" tIns="45700" rIns="91425" bIns="45700" anchor="t" anchorCtr="0">
            <a:noAutofit/>
          </a:bodyPr>
          <a:lstStyle/>
          <a:p>
            <a:pPr marL="685800" lvl="0" indent="-577850" algn="l" rtl="0">
              <a:lnSpc>
                <a:spcPct val="130000"/>
              </a:lnSpc>
              <a:spcBef>
                <a:spcPts val="0"/>
              </a:spcBef>
              <a:spcAft>
                <a:spcPts val="0"/>
              </a:spcAft>
              <a:buSzPts val="1900"/>
              <a:buFont typeface="Calibri"/>
              <a:buAutoNum type="romanUcPeriod"/>
            </a:pPr>
            <a:r>
              <a:rPr lang="en-US" sz="2100"/>
              <a:t>Introduction</a:t>
            </a:r>
            <a:endParaRPr sz="2100"/>
          </a:p>
          <a:p>
            <a:pPr marL="685800" lvl="0" indent="-577850" algn="l" rtl="0">
              <a:lnSpc>
                <a:spcPct val="130000"/>
              </a:lnSpc>
              <a:spcBef>
                <a:spcPts val="0"/>
              </a:spcBef>
              <a:spcAft>
                <a:spcPts val="0"/>
              </a:spcAft>
              <a:buSzPts val="1900"/>
              <a:buFont typeface="Calibri"/>
              <a:buAutoNum type="romanUcPeriod"/>
            </a:pPr>
            <a:r>
              <a:rPr lang="en-US" sz="2100"/>
              <a:t>PIT Basics                	             </a:t>
            </a:r>
            <a:endParaRPr sz="2100"/>
          </a:p>
          <a:p>
            <a:pPr marL="685800" lvl="0" indent="-577850" algn="l" rtl="0">
              <a:lnSpc>
                <a:spcPct val="130000"/>
              </a:lnSpc>
              <a:spcBef>
                <a:spcPts val="0"/>
              </a:spcBef>
              <a:spcAft>
                <a:spcPts val="0"/>
              </a:spcAft>
              <a:buSzPts val="1900"/>
              <a:buFont typeface="Calibri"/>
              <a:buAutoNum type="romanUcPeriod"/>
            </a:pPr>
            <a:r>
              <a:rPr lang="en-US" sz="2100"/>
              <a:t>Coordination		                   </a:t>
            </a:r>
            <a:endParaRPr sz="2100"/>
          </a:p>
          <a:p>
            <a:pPr marL="685800" lvl="0" indent="-577850" algn="l" rtl="0">
              <a:lnSpc>
                <a:spcPct val="130000"/>
              </a:lnSpc>
              <a:spcBef>
                <a:spcPts val="0"/>
              </a:spcBef>
              <a:spcAft>
                <a:spcPts val="0"/>
              </a:spcAft>
              <a:buSzPts val="1900"/>
              <a:buFont typeface="Calibri"/>
              <a:buAutoNum type="romanUcPeriod"/>
            </a:pPr>
            <a:r>
              <a:rPr lang="en-US" sz="2100"/>
              <a:t>Confirm PIT Date						</a:t>
            </a:r>
            <a:endParaRPr sz="2100"/>
          </a:p>
          <a:p>
            <a:pPr marL="685800" lvl="0" indent="-577850" algn="l" rtl="0">
              <a:lnSpc>
                <a:spcPct val="130000"/>
              </a:lnSpc>
              <a:spcBef>
                <a:spcPts val="0"/>
              </a:spcBef>
              <a:spcAft>
                <a:spcPts val="0"/>
              </a:spcAft>
              <a:buSzPts val="1900"/>
              <a:buFont typeface="Calibri"/>
              <a:buAutoNum type="romanUcPeriod"/>
            </a:pPr>
            <a:r>
              <a:rPr lang="en-US" sz="2100"/>
              <a:t>Unsheltered Count</a:t>
            </a:r>
            <a:endParaRPr sz="2900"/>
          </a:p>
          <a:p>
            <a:pPr marL="685800" lvl="0" indent="-577850" algn="l" rtl="0">
              <a:lnSpc>
                <a:spcPct val="130000"/>
              </a:lnSpc>
              <a:spcBef>
                <a:spcPts val="0"/>
              </a:spcBef>
              <a:spcAft>
                <a:spcPts val="0"/>
              </a:spcAft>
              <a:buSzPts val="1900"/>
              <a:buFont typeface="Calibri"/>
              <a:buAutoNum type="romanUcPeriod"/>
            </a:pPr>
            <a:r>
              <a:rPr lang="en-US" sz="2100"/>
              <a:t>Sheltered Count</a:t>
            </a:r>
            <a:endParaRPr sz="2100"/>
          </a:p>
          <a:p>
            <a:pPr marL="685800" lvl="0" indent="-577850" algn="l" rtl="0">
              <a:lnSpc>
                <a:spcPct val="130000"/>
              </a:lnSpc>
              <a:spcBef>
                <a:spcPts val="0"/>
              </a:spcBef>
              <a:spcAft>
                <a:spcPts val="0"/>
              </a:spcAft>
              <a:buSzPts val="1900"/>
              <a:buFont typeface="Calibri"/>
              <a:buAutoNum type="romanUcPeriod"/>
            </a:pPr>
            <a:r>
              <a:rPr lang="en-US" sz="2100"/>
              <a:t>Training Discussion</a:t>
            </a:r>
            <a:endParaRPr sz="2100"/>
          </a:p>
          <a:p>
            <a:pPr marL="685800" lvl="0" indent="-577850" algn="l" rtl="0">
              <a:lnSpc>
                <a:spcPct val="130000"/>
              </a:lnSpc>
              <a:spcBef>
                <a:spcPts val="0"/>
              </a:spcBef>
              <a:spcAft>
                <a:spcPts val="0"/>
              </a:spcAft>
              <a:buSzPts val="1900"/>
              <a:buFont typeface="Calibri"/>
              <a:buAutoNum type="romanUcPeriod"/>
            </a:pPr>
            <a:r>
              <a:rPr lang="en-US" sz="2100"/>
              <a:t>Committee Meeting Schedule</a:t>
            </a:r>
            <a:endParaRPr sz="2100"/>
          </a:p>
        </p:txBody>
      </p:sp>
      <p:sp>
        <p:nvSpPr>
          <p:cNvPr id="105" name="Google Shape;105;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a:t>
            </a:fld>
            <a:endParaRPr/>
          </a:p>
        </p:txBody>
      </p:sp>
      <p:sp>
        <p:nvSpPr>
          <p:cNvPr id="106" name="Google Shape;10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venir"/>
              <a:buNone/>
            </a:pPr>
            <a:r>
              <a:rPr lang="en-US">
                <a:latin typeface="Calibri"/>
                <a:ea typeface="Calibri"/>
                <a:cs typeface="Calibri"/>
                <a:sym typeface="Calibri"/>
              </a:rPr>
              <a:t>Meeting Agenda</a:t>
            </a:r>
            <a:endParaRPr>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g29c3637114e_0_7"/>
          <p:cNvSpPr txBox="1">
            <a:spLocks noGrp="1"/>
          </p:cNvSpPr>
          <p:nvPr>
            <p:ph type="body" idx="1"/>
          </p:nvPr>
        </p:nvSpPr>
        <p:spPr>
          <a:xfrm>
            <a:off x="665050" y="2223925"/>
            <a:ext cx="10515600" cy="2902200"/>
          </a:xfrm>
          <a:prstGeom prst="rect">
            <a:avLst/>
          </a:prstGeom>
          <a:noFill/>
          <a:ln>
            <a:noFill/>
          </a:ln>
        </p:spPr>
        <p:txBody>
          <a:bodyPr spcFirstLastPara="1" wrap="square" lIns="91425" tIns="45700" rIns="91425" bIns="45700" anchor="t" anchorCtr="0">
            <a:normAutofit lnSpcReduction="10000"/>
          </a:bodyPr>
          <a:lstStyle/>
          <a:p>
            <a:pPr marL="457200" lvl="0" indent="-342900" algn="l" rtl="0">
              <a:lnSpc>
                <a:spcPct val="100000"/>
              </a:lnSpc>
              <a:spcBef>
                <a:spcPts val="0"/>
              </a:spcBef>
              <a:spcAft>
                <a:spcPts val="0"/>
              </a:spcAft>
              <a:buClr>
                <a:srgbClr val="000000"/>
              </a:buClr>
              <a:buSzPts val="1800"/>
              <a:buChar char="●"/>
            </a:pPr>
            <a:r>
              <a:rPr lang="en-US">
                <a:solidFill>
                  <a:srgbClr val="000000"/>
                </a:solidFill>
              </a:rPr>
              <a:t>A literal count of all the people experiencing homelessness in our community on a single night in January (i.e., at a </a:t>
            </a:r>
            <a:r>
              <a:rPr lang="en-US" b="1">
                <a:solidFill>
                  <a:srgbClr val="000000"/>
                </a:solidFill>
              </a:rPr>
              <a:t>point in time</a:t>
            </a:r>
            <a:r>
              <a:rPr lang="en-US">
                <a:solidFill>
                  <a:srgbClr val="000000"/>
                </a:solidFill>
              </a:rPr>
              <a:t>)</a:t>
            </a:r>
            <a:endParaRPr>
              <a:solidFill>
                <a:srgbClr val="000000"/>
              </a:solidFill>
            </a:endParaRPr>
          </a:p>
          <a:p>
            <a:pPr marL="0" lvl="0" indent="0" algn="l" rtl="0">
              <a:lnSpc>
                <a:spcPct val="100000"/>
              </a:lnSpc>
              <a:spcBef>
                <a:spcPts val="0"/>
              </a:spcBef>
              <a:spcAft>
                <a:spcPts val="0"/>
              </a:spcAft>
              <a:buSzPts val="1800"/>
              <a:buNone/>
            </a:pPr>
            <a:endParaRPr>
              <a:solidFill>
                <a:srgbClr val="000000"/>
              </a:solidFill>
            </a:endParaRPr>
          </a:p>
          <a:p>
            <a:pPr marL="457200" lvl="0" indent="-342900" algn="l" rtl="0">
              <a:lnSpc>
                <a:spcPct val="100000"/>
              </a:lnSpc>
              <a:spcBef>
                <a:spcPts val="0"/>
              </a:spcBef>
              <a:spcAft>
                <a:spcPts val="0"/>
              </a:spcAft>
              <a:buClr>
                <a:srgbClr val="000000"/>
              </a:buClr>
              <a:buSzPts val="1800"/>
              <a:buChar char="●"/>
            </a:pPr>
            <a:r>
              <a:rPr lang="en-US">
                <a:solidFill>
                  <a:srgbClr val="000000"/>
                </a:solidFill>
              </a:rPr>
              <a:t>For HUD &amp; ourselves to identify community-level needs/trends</a:t>
            </a:r>
            <a:endParaRPr>
              <a:solidFill>
                <a:srgbClr val="000000"/>
              </a:solidFill>
            </a:endParaRPr>
          </a:p>
          <a:p>
            <a:pPr marL="0" lvl="0" indent="0" algn="l" rtl="0">
              <a:lnSpc>
                <a:spcPct val="100000"/>
              </a:lnSpc>
              <a:spcBef>
                <a:spcPts val="0"/>
              </a:spcBef>
              <a:spcAft>
                <a:spcPts val="0"/>
              </a:spcAft>
              <a:buSzPts val="1800"/>
              <a:buNone/>
            </a:pPr>
            <a:endParaRPr>
              <a:solidFill>
                <a:srgbClr val="000000"/>
              </a:solidFill>
            </a:endParaRPr>
          </a:p>
          <a:p>
            <a:pPr marL="457200" lvl="0" indent="-342900" algn="l" rtl="0">
              <a:lnSpc>
                <a:spcPct val="100000"/>
              </a:lnSpc>
              <a:spcBef>
                <a:spcPts val="0"/>
              </a:spcBef>
              <a:spcAft>
                <a:spcPts val="0"/>
              </a:spcAft>
              <a:buClr>
                <a:srgbClr val="000000"/>
              </a:buClr>
              <a:buSzPts val="1800"/>
              <a:buChar char="●"/>
            </a:pPr>
            <a:r>
              <a:rPr lang="en-US">
                <a:solidFill>
                  <a:srgbClr val="000000"/>
                </a:solidFill>
              </a:rPr>
              <a:t>Sheltered &amp; unsheltered surveys</a:t>
            </a:r>
            <a:endParaRPr>
              <a:solidFill>
                <a:srgbClr val="000000"/>
              </a:solidFill>
            </a:endParaRPr>
          </a:p>
          <a:p>
            <a:pPr marL="0" lvl="0" indent="0" algn="l" rtl="0">
              <a:lnSpc>
                <a:spcPct val="100000"/>
              </a:lnSpc>
              <a:spcBef>
                <a:spcPts val="0"/>
              </a:spcBef>
              <a:spcAft>
                <a:spcPts val="0"/>
              </a:spcAft>
              <a:buSzPts val="1800"/>
              <a:buNone/>
            </a:pPr>
            <a:endParaRPr>
              <a:solidFill>
                <a:srgbClr val="000000"/>
              </a:solidFill>
            </a:endParaRPr>
          </a:p>
        </p:txBody>
      </p:sp>
      <p:sp>
        <p:nvSpPr>
          <p:cNvPr id="113" name="Google Shape;113;g29c3637114e_0_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a:t>
            </a:fld>
            <a:endParaRPr/>
          </a:p>
        </p:txBody>
      </p:sp>
      <p:sp>
        <p:nvSpPr>
          <p:cNvPr id="114" name="Google Shape;114;g29c3637114e_0_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latin typeface="Calibri"/>
                <a:ea typeface="Calibri"/>
                <a:cs typeface="Calibri"/>
                <a:sym typeface="Calibri"/>
              </a:rPr>
              <a:t>Point-in-Time Count Basics</a:t>
            </a:r>
            <a:endParaRPr>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g29c3637114e_0_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a:t>
            </a:fld>
            <a:endParaRPr/>
          </a:p>
        </p:txBody>
      </p:sp>
      <p:sp>
        <p:nvSpPr>
          <p:cNvPr id="121" name="Google Shape;121;g29c3637114e_0_1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latin typeface="Calibri"/>
                <a:ea typeface="Calibri"/>
                <a:cs typeface="Calibri"/>
                <a:sym typeface="Calibri"/>
              </a:rPr>
              <a:t>Coordination</a:t>
            </a:r>
            <a:endParaRPr>
              <a:latin typeface="Calibri"/>
              <a:ea typeface="Calibri"/>
              <a:cs typeface="Calibri"/>
              <a:sym typeface="Calibri"/>
            </a:endParaRPr>
          </a:p>
        </p:txBody>
      </p:sp>
      <p:pic>
        <p:nvPicPr>
          <p:cNvPr id="122" name="Google Shape;122;g29c3637114e_0_14"/>
          <p:cNvPicPr preferRelativeResize="0"/>
          <p:nvPr/>
        </p:nvPicPr>
        <p:blipFill rotWithShape="1">
          <a:blip r:embed="rId3">
            <a:alphaModFix/>
          </a:blip>
          <a:srcRect/>
          <a:stretch/>
        </p:blipFill>
        <p:spPr>
          <a:xfrm>
            <a:off x="342325" y="2164800"/>
            <a:ext cx="11507350" cy="4416150"/>
          </a:xfrm>
          <a:prstGeom prst="rect">
            <a:avLst/>
          </a:prstGeom>
          <a:noFill/>
          <a:ln>
            <a:noFill/>
          </a:ln>
        </p:spPr>
      </p:pic>
      <p:sp>
        <p:nvSpPr>
          <p:cNvPr id="123" name="Google Shape;123;g29c3637114e_0_14"/>
          <p:cNvSpPr txBox="1"/>
          <p:nvPr/>
        </p:nvSpPr>
        <p:spPr>
          <a:xfrm>
            <a:off x="4713150" y="2981850"/>
            <a:ext cx="2918100" cy="1046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Calibri"/>
                <a:ea typeface="Calibri"/>
                <a:cs typeface="Calibri"/>
                <a:sym typeface="Calibri"/>
              </a:rPr>
              <a:t>BoS &amp; PIT</a:t>
            </a:r>
            <a:endParaRPr sz="280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Calibri"/>
                <a:ea typeface="Calibri"/>
                <a:cs typeface="Calibri"/>
                <a:sym typeface="Calibri"/>
              </a:rPr>
              <a:t>Committee</a:t>
            </a:r>
            <a:endParaRPr sz="2800" b="1" i="0" u="none" strike="noStrike" cap="none">
              <a:solidFill>
                <a:srgbClr val="000000"/>
              </a:solidFill>
              <a:latin typeface="Calibri"/>
              <a:ea typeface="Calibri"/>
              <a:cs typeface="Calibri"/>
              <a:sym typeface="Calibri"/>
            </a:endParaRPr>
          </a:p>
        </p:txBody>
      </p:sp>
      <p:sp>
        <p:nvSpPr>
          <p:cNvPr id="124" name="Google Shape;124;g29c3637114e_0_14"/>
          <p:cNvSpPr txBox="1"/>
          <p:nvPr/>
        </p:nvSpPr>
        <p:spPr>
          <a:xfrm>
            <a:off x="4139850" y="4419250"/>
            <a:ext cx="40647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Calibri"/>
                <a:ea typeface="Calibri"/>
                <a:cs typeface="Calibri"/>
                <a:sym typeface="Calibri"/>
              </a:rPr>
              <a:t>LHC PIT Leads/Reps</a:t>
            </a:r>
            <a:endParaRPr sz="2800" b="1" i="0" u="none" strike="noStrike" cap="none">
              <a:solidFill>
                <a:srgbClr val="000000"/>
              </a:solidFill>
              <a:latin typeface="Calibri"/>
              <a:ea typeface="Calibri"/>
              <a:cs typeface="Calibri"/>
              <a:sym typeface="Calibri"/>
            </a:endParaRPr>
          </a:p>
        </p:txBody>
      </p:sp>
      <p:sp>
        <p:nvSpPr>
          <p:cNvPr id="125" name="Google Shape;125;g29c3637114e_0_14"/>
          <p:cNvSpPr txBox="1"/>
          <p:nvPr/>
        </p:nvSpPr>
        <p:spPr>
          <a:xfrm>
            <a:off x="3566250" y="5576125"/>
            <a:ext cx="52119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Calibri"/>
                <a:ea typeface="Calibri"/>
                <a:cs typeface="Calibri"/>
                <a:sym typeface="Calibri"/>
              </a:rPr>
              <a:t>Agency/Organization PIT Leads</a:t>
            </a:r>
            <a:endParaRPr sz="2800" b="1" i="0" u="none" strike="noStrike" cap="none">
              <a:solidFill>
                <a:srgbClr val="FFFFFF"/>
              </a:solidFill>
              <a:latin typeface="Calibri"/>
              <a:ea typeface="Calibri"/>
              <a:cs typeface="Calibri"/>
              <a:sym typeface="Calibri"/>
            </a:endParaRPr>
          </a:p>
        </p:txBody>
      </p:sp>
      <p:pic>
        <p:nvPicPr>
          <p:cNvPr id="126" name="Google Shape;126;g29c3637114e_0_14"/>
          <p:cNvPicPr preferRelativeResize="0"/>
          <p:nvPr/>
        </p:nvPicPr>
        <p:blipFill rotWithShape="1">
          <a:blip r:embed="rId4">
            <a:alphaModFix/>
          </a:blip>
          <a:srcRect/>
          <a:stretch/>
        </p:blipFill>
        <p:spPr>
          <a:xfrm>
            <a:off x="8910625" y="2314050"/>
            <a:ext cx="1965200" cy="1912100"/>
          </a:xfrm>
          <a:prstGeom prst="rect">
            <a:avLst/>
          </a:prstGeom>
          <a:noFill/>
          <a:ln>
            <a:noFill/>
          </a:ln>
        </p:spPr>
      </p:pic>
      <p:sp>
        <p:nvSpPr>
          <p:cNvPr id="127" name="Google Shape;127;g29c3637114e_0_14"/>
          <p:cNvSpPr txBox="1"/>
          <p:nvPr/>
        </p:nvSpPr>
        <p:spPr>
          <a:xfrm>
            <a:off x="9343500" y="2677475"/>
            <a:ext cx="1277400" cy="1046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Calibri"/>
                <a:ea typeface="Calibri"/>
                <a:cs typeface="Calibri"/>
                <a:sym typeface="Calibri"/>
              </a:rPr>
              <a:t>Team </a:t>
            </a:r>
            <a:endParaRPr sz="2800" b="1"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Calibri"/>
                <a:ea typeface="Calibri"/>
                <a:cs typeface="Calibri"/>
                <a:sym typeface="Calibri"/>
              </a:rPr>
              <a:t>HMIS</a:t>
            </a:r>
            <a:endParaRPr sz="2800" b="1" i="0" u="none" strike="noStrike" cap="none">
              <a:solidFill>
                <a:srgbClr val="FFFFFF"/>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29c3637114e_0_10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a:t>
            </a:fld>
            <a:endParaRPr/>
          </a:p>
        </p:txBody>
      </p:sp>
      <p:sp>
        <p:nvSpPr>
          <p:cNvPr id="134" name="Google Shape;134;g29c3637114e_0_10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latin typeface="Calibri"/>
                <a:ea typeface="Calibri"/>
                <a:cs typeface="Calibri"/>
                <a:sym typeface="Calibri"/>
              </a:rPr>
              <a:t>Approve PIT 2024 Date</a:t>
            </a:r>
            <a:endParaRPr>
              <a:latin typeface="Calibri"/>
              <a:ea typeface="Calibri"/>
              <a:cs typeface="Calibri"/>
              <a:sym typeface="Calibri"/>
            </a:endParaRPr>
          </a:p>
        </p:txBody>
      </p:sp>
      <p:sp>
        <p:nvSpPr>
          <p:cNvPr id="135" name="Google Shape;135;g29c3637114e_0_109"/>
          <p:cNvSpPr txBox="1">
            <a:spLocks noGrp="1"/>
          </p:cNvSpPr>
          <p:nvPr>
            <p:ph type="body" idx="1"/>
          </p:nvPr>
        </p:nvSpPr>
        <p:spPr>
          <a:xfrm>
            <a:off x="665050" y="2468588"/>
            <a:ext cx="10515600" cy="2902200"/>
          </a:xfrm>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0"/>
              </a:spcBef>
              <a:spcAft>
                <a:spcPts val="0"/>
              </a:spcAft>
              <a:buClr>
                <a:srgbClr val="000000"/>
              </a:buClr>
              <a:buSzPts val="1800"/>
              <a:buChar char="●"/>
            </a:pPr>
            <a:r>
              <a:rPr lang="en-US">
                <a:solidFill>
                  <a:srgbClr val="000000"/>
                </a:solidFill>
              </a:rPr>
              <a:t>Wednesday, January 24th, 2024</a:t>
            </a:r>
            <a:endParaRPr>
              <a:solidFill>
                <a:srgbClr val="000000"/>
              </a:solidFill>
            </a:endParaRPr>
          </a:p>
          <a:p>
            <a:pPr marL="0" lvl="0" indent="0" algn="l" rtl="0">
              <a:lnSpc>
                <a:spcPct val="100000"/>
              </a:lnSpc>
              <a:spcBef>
                <a:spcPts val="0"/>
              </a:spcBef>
              <a:spcAft>
                <a:spcPts val="0"/>
              </a:spcAft>
              <a:buSzPts val="1800"/>
              <a:buNone/>
            </a:pPr>
            <a:endParaRPr>
              <a:solidFill>
                <a:srgbClr val="000000"/>
              </a:solidFill>
            </a:endParaRPr>
          </a:p>
          <a:p>
            <a:pPr marL="457200" lvl="0" indent="-342900" algn="l" rtl="0">
              <a:lnSpc>
                <a:spcPct val="100000"/>
              </a:lnSpc>
              <a:spcBef>
                <a:spcPts val="0"/>
              </a:spcBef>
              <a:spcAft>
                <a:spcPts val="0"/>
              </a:spcAft>
              <a:buClr>
                <a:srgbClr val="000000"/>
              </a:buClr>
              <a:buSzPts val="1800"/>
              <a:buChar char="●"/>
            </a:pPr>
            <a:r>
              <a:rPr lang="en-US">
                <a:solidFill>
                  <a:srgbClr val="000000"/>
                </a:solidFill>
              </a:rPr>
              <a:t>Inclement Weather: Thursday, January 25th, 2024</a:t>
            </a:r>
            <a:endParaRPr>
              <a:solidFill>
                <a:srgbClr val="000000"/>
              </a:solidFill>
            </a:endParaRPr>
          </a:p>
          <a:p>
            <a:pPr marL="0" lvl="0" indent="0" algn="l" rtl="0">
              <a:lnSpc>
                <a:spcPct val="100000"/>
              </a:lnSpc>
              <a:spcBef>
                <a:spcPts val="0"/>
              </a:spcBef>
              <a:spcAft>
                <a:spcPts val="0"/>
              </a:spcAft>
              <a:buSzPts val="1800"/>
              <a:buNone/>
            </a:pPr>
            <a:endParaRPr>
              <a:solidFill>
                <a:srgbClr val="000000"/>
              </a:solidFill>
            </a:endParaRPr>
          </a:p>
          <a:p>
            <a:pPr marL="0" lvl="0" indent="0" algn="l" rtl="0">
              <a:lnSpc>
                <a:spcPct val="100000"/>
              </a:lnSpc>
              <a:spcBef>
                <a:spcPts val="0"/>
              </a:spcBef>
              <a:spcAft>
                <a:spcPts val="0"/>
              </a:spcAft>
              <a:buSzPts val="1800"/>
              <a:buNone/>
            </a:pPr>
            <a:endParaRPr>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57"/>
          <p:cNvSpPr txBox="1">
            <a:spLocks noGrp="1"/>
          </p:cNvSpPr>
          <p:nvPr>
            <p:ph type="body" idx="1"/>
          </p:nvPr>
        </p:nvSpPr>
        <p:spPr>
          <a:xfrm>
            <a:off x="838200" y="2256427"/>
            <a:ext cx="10515600" cy="4293900"/>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endParaRPr/>
          </a:p>
          <a:p>
            <a:pPr marL="114300" lvl="0" indent="0" algn="l" rtl="0">
              <a:lnSpc>
                <a:spcPct val="90000"/>
              </a:lnSpc>
              <a:spcBef>
                <a:spcPts val="1000"/>
              </a:spcBef>
              <a:spcAft>
                <a:spcPts val="0"/>
              </a:spcAft>
              <a:buSzPts val="1800"/>
              <a:buNone/>
            </a:pPr>
            <a:endParaRPr/>
          </a:p>
        </p:txBody>
      </p:sp>
      <p:sp>
        <p:nvSpPr>
          <p:cNvPr id="141" name="Google Shape;141;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a:t>
            </a:fld>
            <a:endParaRPr/>
          </a:p>
        </p:txBody>
      </p:sp>
      <p:sp>
        <p:nvSpPr>
          <p:cNvPr id="142" name="Google Shape;142;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venir"/>
              <a:buNone/>
            </a:pPr>
            <a:r>
              <a:rPr lang="en-US">
                <a:latin typeface="Calibri"/>
                <a:ea typeface="Calibri"/>
                <a:cs typeface="Calibri"/>
                <a:sym typeface="Calibri"/>
              </a:rPr>
              <a:t>Unsheltered Count</a:t>
            </a:r>
            <a:endParaRPr>
              <a:latin typeface="Calibri"/>
              <a:ea typeface="Calibri"/>
              <a:cs typeface="Calibri"/>
              <a:sym typeface="Calibri"/>
            </a:endParaRPr>
          </a:p>
        </p:txBody>
      </p:sp>
      <p:sp>
        <p:nvSpPr>
          <p:cNvPr id="143" name="Google Shape;143;p57"/>
          <p:cNvSpPr txBox="1"/>
          <p:nvPr/>
        </p:nvSpPr>
        <p:spPr>
          <a:xfrm>
            <a:off x="404263" y="2153990"/>
            <a:ext cx="11069100" cy="4155900"/>
          </a:xfrm>
          <a:prstGeom prst="rect">
            <a:avLst/>
          </a:prstGeom>
          <a:noFill/>
          <a:ln>
            <a:noFill/>
          </a:ln>
        </p:spPr>
        <p:txBody>
          <a:bodyPr spcFirstLastPara="1" wrap="square" lIns="91425" tIns="45700" rIns="91425" bIns="45700" anchor="t" anchorCtr="0">
            <a:spAutoFit/>
          </a:bodyPr>
          <a:lstStyle/>
          <a:p>
            <a:pPr marL="0" marR="0" lvl="3" indent="457200" algn="l" rtl="0">
              <a:lnSpc>
                <a:spcPct val="100000"/>
              </a:lnSpc>
              <a:spcBef>
                <a:spcPts val="0"/>
              </a:spcBef>
              <a:spcAft>
                <a:spcPts val="0"/>
              </a:spcAft>
              <a:buClr>
                <a:srgbClr val="000000"/>
              </a:buClr>
              <a:buSzPts val="3200"/>
              <a:buFont typeface="Arial"/>
              <a:buNone/>
            </a:pPr>
            <a:r>
              <a:rPr lang="en-US" sz="2800" b="0" i="0" u="sng" strike="noStrike" cap="none">
                <a:solidFill>
                  <a:srgbClr val="000000"/>
                </a:solidFill>
                <a:latin typeface="Calibri"/>
                <a:ea typeface="Calibri"/>
                <a:cs typeface="Calibri"/>
                <a:sym typeface="Calibri"/>
              </a:rPr>
              <a:t>Considerations for LHC Lead</a:t>
            </a:r>
            <a:r>
              <a:rPr lang="en-US" sz="2800" u="sng">
                <a:latin typeface="Calibri"/>
                <a:ea typeface="Calibri"/>
                <a:cs typeface="Calibri"/>
                <a:sym typeface="Calibri"/>
              </a:rPr>
              <a:t>s</a:t>
            </a:r>
            <a:endParaRPr sz="2800" b="0" i="0" u="sng" strike="noStrike" cap="none">
              <a:solidFill>
                <a:srgbClr val="000000"/>
              </a:solidFill>
              <a:latin typeface="Calibri"/>
              <a:ea typeface="Calibri"/>
              <a:cs typeface="Calibri"/>
              <a:sym typeface="Calibri"/>
            </a:endParaRPr>
          </a:p>
          <a:p>
            <a:pPr marL="736600" marR="0" lvl="3" indent="-457200" algn="l" rtl="0">
              <a:lnSpc>
                <a:spcPct val="100000"/>
              </a:lnSpc>
              <a:spcBef>
                <a:spcPts val="0"/>
              </a:spcBef>
              <a:spcAft>
                <a:spcPts val="0"/>
              </a:spcAft>
              <a:buClr>
                <a:srgbClr val="000000"/>
              </a:buClr>
              <a:buSzPts val="3200"/>
              <a:buFont typeface="Arial"/>
              <a:buChar char="•"/>
            </a:pPr>
            <a:r>
              <a:rPr lang="en-US" sz="2800" b="0" i="0" u="none" strike="noStrike" cap="none">
                <a:solidFill>
                  <a:srgbClr val="000000"/>
                </a:solidFill>
                <a:latin typeface="Calibri"/>
                <a:ea typeface="Calibri"/>
                <a:cs typeface="Calibri"/>
                <a:sym typeface="Calibri"/>
              </a:rPr>
              <a:t>When</a:t>
            </a:r>
            <a:endParaRPr sz="2800" b="0" i="0" u="none" strike="noStrike" cap="none">
              <a:solidFill>
                <a:srgbClr val="000000"/>
              </a:solidFill>
              <a:latin typeface="Calibri"/>
              <a:ea typeface="Calibri"/>
              <a:cs typeface="Calibri"/>
              <a:sym typeface="Calibri"/>
            </a:endParaRPr>
          </a:p>
          <a:p>
            <a:pPr marL="736600" marR="0" lvl="3" indent="-457200" algn="l" rtl="0">
              <a:lnSpc>
                <a:spcPct val="100000"/>
              </a:lnSpc>
              <a:spcBef>
                <a:spcPts val="0"/>
              </a:spcBef>
              <a:spcAft>
                <a:spcPts val="0"/>
              </a:spcAft>
              <a:buClr>
                <a:srgbClr val="000000"/>
              </a:buClr>
              <a:buSzPts val="3200"/>
              <a:buFont typeface="Arial"/>
              <a:buChar char="•"/>
            </a:pPr>
            <a:r>
              <a:rPr lang="en-US" sz="2800" b="0" i="0" u="none" strike="noStrike" cap="none">
                <a:solidFill>
                  <a:srgbClr val="000000"/>
                </a:solidFill>
                <a:latin typeface="Calibri"/>
                <a:ea typeface="Calibri"/>
                <a:cs typeface="Calibri"/>
                <a:sym typeface="Calibri"/>
              </a:rPr>
              <a:t>Who</a:t>
            </a:r>
            <a:endParaRPr sz="2800" b="0" i="0" u="none" strike="noStrike" cap="none">
              <a:solidFill>
                <a:srgbClr val="000000"/>
              </a:solidFill>
              <a:latin typeface="Calibri"/>
              <a:ea typeface="Calibri"/>
              <a:cs typeface="Calibri"/>
              <a:sym typeface="Calibri"/>
            </a:endParaRPr>
          </a:p>
          <a:p>
            <a:pPr marL="736600" marR="0" lvl="3" indent="-457200" algn="l" rtl="0">
              <a:lnSpc>
                <a:spcPct val="100000"/>
              </a:lnSpc>
              <a:spcBef>
                <a:spcPts val="0"/>
              </a:spcBef>
              <a:spcAft>
                <a:spcPts val="0"/>
              </a:spcAft>
              <a:buClr>
                <a:srgbClr val="000000"/>
              </a:buClr>
              <a:buSzPts val="3200"/>
              <a:buFont typeface="Arial"/>
              <a:buChar char="•"/>
            </a:pPr>
            <a:r>
              <a:rPr lang="en-US" sz="2800" b="0" i="0" u="none" strike="noStrike" cap="none">
                <a:solidFill>
                  <a:srgbClr val="000000"/>
                </a:solidFill>
                <a:latin typeface="Calibri"/>
                <a:ea typeface="Calibri"/>
                <a:cs typeface="Calibri"/>
                <a:sym typeface="Calibri"/>
              </a:rPr>
              <a:t>Where</a:t>
            </a:r>
            <a:endParaRPr sz="2800" b="0" i="0" u="none" strike="noStrike" cap="none">
              <a:solidFill>
                <a:srgbClr val="000000"/>
              </a:solidFill>
              <a:latin typeface="Calibri"/>
              <a:ea typeface="Calibri"/>
              <a:cs typeface="Calibri"/>
              <a:sym typeface="Calibri"/>
            </a:endParaRPr>
          </a:p>
          <a:p>
            <a:pPr marL="736600" marR="0" lvl="3" indent="-431800" algn="l" rtl="0">
              <a:lnSpc>
                <a:spcPct val="100000"/>
              </a:lnSpc>
              <a:spcBef>
                <a:spcPts val="0"/>
              </a:spcBef>
              <a:spcAft>
                <a:spcPts val="0"/>
              </a:spcAft>
              <a:buClr>
                <a:srgbClr val="000000"/>
              </a:buClr>
              <a:buSzPts val="2800"/>
              <a:buFont typeface="Calibri"/>
              <a:buChar char="•"/>
            </a:pPr>
            <a:r>
              <a:rPr lang="en-US" sz="2800" b="0" i="0" u="none" strike="noStrike" cap="none">
                <a:solidFill>
                  <a:srgbClr val="000000"/>
                </a:solidFill>
                <a:latin typeface="Calibri"/>
                <a:ea typeface="Calibri"/>
                <a:cs typeface="Calibri"/>
                <a:sym typeface="Calibri"/>
              </a:rPr>
              <a:t>Persons with lived experience</a:t>
            </a: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Calibri"/>
              <a:ea typeface="Calibri"/>
              <a:cs typeface="Calibri"/>
              <a:sym typeface="Calibri"/>
            </a:endParaRPr>
          </a:p>
          <a:p>
            <a:pPr marL="0" marR="0" lvl="0" indent="45720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Calibri"/>
                <a:ea typeface="Calibri"/>
                <a:cs typeface="Calibri"/>
                <a:sym typeface="Calibri"/>
              </a:rPr>
              <a:t>DHCD is drafting unsheltered survey for approval at our next meeting</a:t>
            </a:r>
            <a:endParaRPr sz="2800" b="0" i="0" u="none" strike="noStrike" cap="none">
              <a:solidFill>
                <a:srgbClr val="000000"/>
              </a:solidFill>
              <a:latin typeface="Calibri"/>
              <a:ea typeface="Calibri"/>
              <a:cs typeface="Calibri"/>
              <a:sym typeface="Calibri"/>
            </a:endParaRPr>
          </a:p>
          <a:p>
            <a:pPr marL="0" marR="0" lvl="0" indent="45720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Calibri"/>
                <a:ea typeface="Calibri"/>
                <a:cs typeface="Calibri"/>
                <a:sym typeface="Calibri"/>
              </a:rPr>
              <a:t>DHCD is procuring a mobile app vendor</a:t>
            </a:r>
            <a:endParaRPr sz="2800" b="0" i="0" u="none" strike="noStrike" cap="non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29c3637114e_0_102"/>
          <p:cNvSpPr txBox="1">
            <a:spLocks noGrp="1"/>
          </p:cNvSpPr>
          <p:nvPr>
            <p:ph type="body" idx="1"/>
          </p:nvPr>
        </p:nvSpPr>
        <p:spPr>
          <a:xfrm>
            <a:off x="838200" y="2256427"/>
            <a:ext cx="10515600" cy="4293900"/>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endParaRPr/>
          </a:p>
          <a:p>
            <a:pPr marL="114300" lvl="0" indent="0" algn="l" rtl="0">
              <a:lnSpc>
                <a:spcPct val="90000"/>
              </a:lnSpc>
              <a:spcBef>
                <a:spcPts val="1000"/>
              </a:spcBef>
              <a:spcAft>
                <a:spcPts val="0"/>
              </a:spcAft>
              <a:buSzPts val="1800"/>
              <a:buNone/>
            </a:pPr>
            <a:endParaRPr/>
          </a:p>
        </p:txBody>
      </p:sp>
      <p:sp>
        <p:nvSpPr>
          <p:cNvPr id="149" name="Google Shape;149;g29c3637114e_0_10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a:t>
            </a:fld>
            <a:endParaRPr/>
          </a:p>
        </p:txBody>
      </p:sp>
      <p:sp>
        <p:nvSpPr>
          <p:cNvPr id="150" name="Google Shape;150;g29c3637114e_0_10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venir"/>
              <a:buNone/>
            </a:pPr>
            <a:r>
              <a:rPr lang="en-US">
                <a:latin typeface="Calibri"/>
                <a:ea typeface="Calibri"/>
                <a:cs typeface="Calibri"/>
                <a:sym typeface="Calibri"/>
              </a:rPr>
              <a:t>Sheltered Count</a:t>
            </a:r>
            <a:endParaRPr>
              <a:latin typeface="Calibri"/>
              <a:ea typeface="Calibri"/>
              <a:cs typeface="Calibri"/>
              <a:sym typeface="Calibri"/>
            </a:endParaRPr>
          </a:p>
        </p:txBody>
      </p:sp>
      <p:sp>
        <p:nvSpPr>
          <p:cNvPr id="151" name="Google Shape;151;g29c3637114e_0_102"/>
          <p:cNvSpPr txBox="1"/>
          <p:nvPr/>
        </p:nvSpPr>
        <p:spPr>
          <a:xfrm>
            <a:off x="404263" y="2153990"/>
            <a:ext cx="11069100" cy="1508400"/>
          </a:xfrm>
          <a:prstGeom prst="rect">
            <a:avLst/>
          </a:prstGeom>
          <a:noFill/>
          <a:ln>
            <a:noFill/>
          </a:ln>
        </p:spPr>
        <p:txBody>
          <a:bodyPr spcFirstLastPara="1" wrap="square" lIns="91425" tIns="45700" rIns="91425" bIns="45700" anchor="t" anchorCtr="0">
            <a:spAutoFit/>
          </a:bodyPr>
          <a:lstStyle/>
          <a:p>
            <a:pPr marL="736600" marR="0" lvl="3" indent="-457200" algn="l" rtl="0">
              <a:lnSpc>
                <a:spcPct val="100000"/>
              </a:lnSpc>
              <a:spcBef>
                <a:spcPts val="0"/>
              </a:spcBef>
              <a:spcAft>
                <a:spcPts val="0"/>
              </a:spcAft>
              <a:buClr>
                <a:srgbClr val="000000"/>
              </a:buClr>
              <a:buSzPts val="3200"/>
              <a:buFont typeface="Arial"/>
              <a:buChar char="•"/>
            </a:pPr>
            <a:r>
              <a:rPr lang="en-US" sz="2800" b="0" i="0" u="none" strike="noStrike" cap="none">
                <a:solidFill>
                  <a:srgbClr val="000000"/>
                </a:solidFill>
                <a:latin typeface="Calibri"/>
                <a:ea typeface="Calibri"/>
                <a:cs typeface="Calibri"/>
                <a:sym typeface="Calibri"/>
              </a:rPr>
              <a:t>HMIS</a:t>
            </a:r>
            <a:endParaRPr sz="1400" b="0" i="0" u="none" strike="noStrike" cap="none">
              <a:solidFill>
                <a:srgbClr val="000000"/>
              </a:solidFill>
              <a:latin typeface="Arial"/>
              <a:ea typeface="Arial"/>
              <a:cs typeface="Arial"/>
              <a:sym typeface="Arial"/>
            </a:endParaRPr>
          </a:p>
          <a:p>
            <a:pPr marL="736600" marR="0" lvl="3" indent="-457200" algn="l" rtl="0">
              <a:lnSpc>
                <a:spcPct val="100000"/>
              </a:lnSpc>
              <a:spcBef>
                <a:spcPts val="0"/>
              </a:spcBef>
              <a:spcAft>
                <a:spcPts val="0"/>
              </a:spcAft>
              <a:buClr>
                <a:srgbClr val="000000"/>
              </a:buClr>
              <a:buSzPts val="3200"/>
              <a:buFont typeface="Arial"/>
              <a:buChar char="•"/>
            </a:pPr>
            <a:r>
              <a:rPr lang="en-US" sz="2800" b="0" i="0" u="none" strike="noStrike" cap="none">
                <a:solidFill>
                  <a:srgbClr val="000000"/>
                </a:solidFill>
                <a:latin typeface="Calibri"/>
                <a:ea typeface="Calibri"/>
                <a:cs typeface="Calibri"/>
                <a:sym typeface="Calibri"/>
              </a:rPr>
              <a:t>ES/TH</a:t>
            </a:r>
            <a:endParaRPr sz="2800" b="0" i="0" u="none" strike="noStrike" cap="none">
              <a:solidFill>
                <a:srgbClr val="000000"/>
              </a:solidFill>
              <a:latin typeface="Calibri"/>
              <a:ea typeface="Calibri"/>
              <a:cs typeface="Calibri"/>
              <a:sym typeface="Calibri"/>
            </a:endParaRPr>
          </a:p>
          <a:p>
            <a:pPr marL="736600" marR="0" lvl="3" indent="-431800" algn="l" rtl="0">
              <a:lnSpc>
                <a:spcPct val="100000"/>
              </a:lnSpc>
              <a:spcBef>
                <a:spcPts val="0"/>
              </a:spcBef>
              <a:spcAft>
                <a:spcPts val="0"/>
              </a:spcAft>
              <a:buClr>
                <a:srgbClr val="000000"/>
              </a:buClr>
              <a:buSzPts val="2800"/>
              <a:buFont typeface="Calibri"/>
              <a:buChar char="•"/>
            </a:pPr>
            <a:r>
              <a:rPr lang="en-US" sz="2800" b="0" i="0" u="none" strike="noStrike" cap="none">
                <a:solidFill>
                  <a:srgbClr val="000000"/>
                </a:solidFill>
                <a:latin typeface="Calibri"/>
                <a:ea typeface="Calibri"/>
                <a:cs typeface="Calibri"/>
                <a:sym typeface="Calibri"/>
              </a:rPr>
              <a:t>DV &amp; other providers</a:t>
            </a:r>
            <a:endParaRPr sz="2800" b="0" i="0" u="none" strike="noStrike" cap="non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29c3637114e_0_117"/>
          <p:cNvSpPr txBox="1">
            <a:spLocks noGrp="1"/>
          </p:cNvSpPr>
          <p:nvPr>
            <p:ph type="body" idx="1"/>
          </p:nvPr>
        </p:nvSpPr>
        <p:spPr>
          <a:xfrm>
            <a:off x="838200" y="2256427"/>
            <a:ext cx="10515600" cy="4293900"/>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endParaRPr/>
          </a:p>
          <a:p>
            <a:pPr marL="114300" lvl="0" indent="0" algn="l" rtl="0">
              <a:lnSpc>
                <a:spcPct val="90000"/>
              </a:lnSpc>
              <a:spcBef>
                <a:spcPts val="1000"/>
              </a:spcBef>
              <a:spcAft>
                <a:spcPts val="0"/>
              </a:spcAft>
              <a:buSzPts val="1800"/>
              <a:buNone/>
            </a:pPr>
            <a:endParaRPr/>
          </a:p>
        </p:txBody>
      </p:sp>
      <p:sp>
        <p:nvSpPr>
          <p:cNvPr id="157" name="Google Shape;157;g29c3637114e_0_1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a:t>
            </a:fld>
            <a:endParaRPr/>
          </a:p>
        </p:txBody>
      </p:sp>
      <p:sp>
        <p:nvSpPr>
          <p:cNvPr id="158" name="Google Shape;158;g29c3637114e_0_1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venir"/>
              <a:buNone/>
            </a:pPr>
            <a:r>
              <a:rPr lang="en-US">
                <a:latin typeface="Calibri"/>
                <a:ea typeface="Calibri"/>
                <a:cs typeface="Calibri"/>
                <a:sym typeface="Calibri"/>
              </a:rPr>
              <a:t>Training Discussion</a:t>
            </a:r>
            <a:endParaRPr>
              <a:latin typeface="Calibri"/>
              <a:ea typeface="Calibri"/>
              <a:cs typeface="Calibri"/>
              <a:sym typeface="Calibri"/>
            </a:endParaRPr>
          </a:p>
        </p:txBody>
      </p:sp>
      <p:sp>
        <p:nvSpPr>
          <p:cNvPr id="159" name="Google Shape;159;g29c3637114e_0_117"/>
          <p:cNvSpPr txBox="1"/>
          <p:nvPr/>
        </p:nvSpPr>
        <p:spPr>
          <a:xfrm>
            <a:off x="404263" y="2153990"/>
            <a:ext cx="11069100" cy="1508400"/>
          </a:xfrm>
          <a:prstGeom prst="rect">
            <a:avLst/>
          </a:prstGeom>
          <a:noFill/>
          <a:ln>
            <a:noFill/>
          </a:ln>
        </p:spPr>
        <p:txBody>
          <a:bodyPr spcFirstLastPara="1" wrap="square" lIns="91425" tIns="45700" rIns="91425" bIns="45700" anchor="t" anchorCtr="0">
            <a:spAutoFit/>
          </a:bodyPr>
          <a:lstStyle/>
          <a:p>
            <a:pPr marL="736600" marR="0" lvl="3" indent="-457200" algn="l" rtl="0">
              <a:lnSpc>
                <a:spcPct val="100000"/>
              </a:lnSpc>
              <a:spcBef>
                <a:spcPts val="0"/>
              </a:spcBef>
              <a:spcAft>
                <a:spcPts val="0"/>
              </a:spcAft>
              <a:buClr>
                <a:srgbClr val="000000"/>
              </a:buClr>
              <a:buSzPts val="3200"/>
              <a:buFont typeface="Arial"/>
              <a:buChar char="•"/>
            </a:pPr>
            <a:r>
              <a:rPr lang="en-US" sz="2800" b="0" i="0" u="none" strike="noStrike" cap="none">
                <a:solidFill>
                  <a:srgbClr val="000000"/>
                </a:solidFill>
                <a:latin typeface="Calibri"/>
                <a:ea typeface="Calibri"/>
                <a:cs typeface="Calibri"/>
                <a:sym typeface="Calibri"/>
              </a:rPr>
              <a:t>Powerpoints?</a:t>
            </a:r>
            <a:endParaRPr sz="1400" b="0" i="0" u="none" strike="noStrike" cap="none">
              <a:solidFill>
                <a:srgbClr val="000000"/>
              </a:solidFill>
              <a:latin typeface="Arial"/>
              <a:ea typeface="Arial"/>
              <a:cs typeface="Arial"/>
              <a:sym typeface="Arial"/>
            </a:endParaRPr>
          </a:p>
          <a:p>
            <a:pPr marL="736600" marR="0" lvl="3" indent="-457200" algn="l" rtl="0">
              <a:lnSpc>
                <a:spcPct val="100000"/>
              </a:lnSpc>
              <a:spcBef>
                <a:spcPts val="0"/>
              </a:spcBef>
              <a:spcAft>
                <a:spcPts val="0"/>
              </a:spcAft>
              <a:buClr>
                <a:srgbClr val="000000"/>
              </a:buClr>
              <a:buSzPts val="3200"/>
              <a:buFont typeface="Arial"/>
              <a:buChar char="•"/>
            </a:pPr>
            <a:r>
              <a:rPr lang="en-US" sz="2800" b="0" i="0" u="none" strike="noStrike" cap="none">
                <a:solidFill>
                  <a:srgbClr val="000000"/>
                </a:solidFill>
                <a:latin typeface="Calibri"/>
                <a:ea typeface="Calibri"/>
                <a:cs typeface="Calibri"/>
                <a:sym typeface="Calibri"/>
              </a:rPr>
              <a:t>Videos?</a:t>
            </a:r>
            <a:endParaRPr sz="2800" b="0" i="0" u="none" strike="noStrike" cap="none">
              <a:solidFill>
                <a:srgbClr val="000000"/>
              </a:solidFill>
              <a:latin typeface="Calibri"/>
              <a:ea typeface="Calibri"/>
              <a:cs typeface="Calibri"/>
              <a:sym typeface="Calibri"/>
            </a:endParaRPr>
          </a:p>
          <a:p>
            <a:pPr marL="736600" marR="0" lvl="3" indent="-431800" algn="l" rtl="0">
              <a:lnSpc>
                <a:spcPct val="100000"/>
              </a:lnSpc>
              <a:spcBef>
                <a:spcPts val="0"/>
              </a:spcBef>
              <a:spcAft>
                <a:spcPts val="0"/>
              </a:spcAft>
              <a:buClr>
                <a:srgbClr val="000000"/>
              </a:buClr>
              <a:buSzPts val="2800"/>
              <a:buFont typeface="Calibri"/>
              <a:buChar char="•"/>
            </a:pPr>
            <a:r>
              <a:rPr lang="en-US" sz="2800" b="0" i="0" u="none" strike="noStrike" cap="none">
                <a:solidFill>
                  <a:srgbClr val="000000"/>
                </a:solidFill>
                <a:latin typeface="Calibri"/>
                <a:ea typeface="Calibri"/>
                <a:cs typeface="Calibri"/>
                <a:sym typeface="Calibri"/>
              </a:rPr>
              <a:t>TA groups/sessions with DHCD?</a:t>
            </a:r>
            <a:endParaRPr sz="2800" b="0" i="0" u="none" strike="noStrike" cap="none">
              <a:solidFill>
                <a:srgbClr val="00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29c3637114e_0_124"/>
          <p:cNvSpPr txBox="1">
            <a:spLocks noGrp="1"/>
          </p:cNvSpPr>
          <p:nvPr>
            <p:ph type="body" idx="1"/>
          </p:nvPr>
        </p:nvSpPr>
        <p:spPr>
          <a:xfrm>
            <a:off x="838200" y="2256427"/>
            <a:ext cx="10515600" cy="4293900"/>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endParaRPr/>
          </a:p>
          <a:p>
            <a:pPr marL="114300" lvl="0" indent="0" algn="l" rtl="0">
              <a:lnSpc>
                <a:spcPct val="90000"/>
              </a:lnSpc>
              <a:spcBef>
                <a:spcPts val="1000"/>
              </a:spcBef>
              <a:spcAft>
                <a:spcPts val="0"/>
              </a:spcAft>
              <a:buSzPts val="1800"/>
              <a:buNone/>
            </a:pPr>
            <a:endParaRPr/>
          </a:p>
        </p:txBody>
      </p:sp>
      <p:sp>
        <p:nvSpPr>
          <p:cNvPr id="165" name="Google Shape;165;g29c3637114e_0_1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a:t>
            </a:fld>
            <a:endParaRPr/>
          </a:p>
        </p:txBody>
      </p:sp>
      <p:sp>
        <p:nvSpPr>
          <p:cNvPr id="166" name="Google Shape;166;g29c3637114e_0_12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venir"/>
              <a:buNone/>
            </a:pPr>
            <a:r>
              <a:rPr lang="en-US">
                <a:latin typeface="Calibri"/>
                <a:ea typeface="Calibri"/>
                <a:cs typeface="Calibri"/>
                <a:sym typeface="Calibri"/>
              </a:rPr>
              <a:t>Committee Meeting Schedule</a:t>
            </a:r>
            <a:endParaRPr>
              <a:latin typeface="Calibri"/>
              <a:ea typeface="Calibri"/>
              <a:cs typeface="Calibri"/>
              <a:sym typeface="Calibri"/>
            </a:endParaRPr>
          </a:p>
        </p:txBody>
      </p:sp>
      <p:sp>
        <p:nvSpPr>
          <p:cNvPr id="167" name="Google Shape;167;g29c3637114e_0_124"/>
          <p:cNvSpPr txBox="1"/>
          <p:nvPr/>
        </p:nvSpPr>
        <p:spPr>
          <a:xfrm>
            <a:off x="404263" y="2153990"/>
            <a:ext cx="11069100" cy="3232500"/>
          </a:xfrm>
          <a:prstGeom prst="rect">
            <a:avLst/>
          </a:prstGeom>
          <a:noFill/>
          <a:ln>
            <a:noFill/>
          </a:ln>
        </p:spPr>
        <p:txBody>
          <a:bodyPr spcFirstLastPara="1" wrap="square" lIns="91425" tIns="45700" rIns="91425" bIns="45700" anchor="t" anchorCtr="0">
            <a:spAutoFit/>
          </a:bodyPr>
          <a:lstStyle/>
          <a:p>
            <a:pPr marL="736600" marR="0" lvl="3" indent="-457200" algn="l" rtl="0">
              <a:lnSpc>
                <a:spcPct val="100000"/>
              </a:lnSpc>
              <a:spcBef>
                <a:spcPts val="0"/>
              </a:spcBef>
              <a:spcAft>
                <a:spcPts val="0"/>
              </a:spcAft>
              <a:buClr>
                <a:srgbClr val="000000"/>
              </a:buClr>
              <a:buSzPts val="3200"/>
              <a:buFont typeface="Arial"/>
              <a:buChar char="•"/>
            </a:pPr>
            <a:r>
              <a:rPr lang="en-US" sz="2800" b="0" i="0" u="none" strike="noStrike" cap="none">
                <a:solidFill>
                  <a:srgbClr val="000000"/>
                </a:solidFill>
                <a:latin typeface="Calibri"/>
                <a:ea typeface="Calibri"/>
                <a:cs typeface="Calibri"/>
                <a:sym typeface="Calibri"/>
              </a:rPr>
              <a:t>Going forward: every two weeks, or monthly </a:t>
            </a:r>
            <a:endParaRPr sz="2800" b="0" i="0" u="none" strike="noStrike" cap="none">
              <a:solidFill>
                <a:srgbClr val="000000"/>
              </a:solidFill>
              <a:latin typeface="Calibri"/>
              <a:ea typeface="Calibri"/>
              <a:cs typeface="Calibri"/>
              <a:sym typeface="Calibri"/>
            </a:endParaRPr>
          </a:p>
          <a:p>
            <a:pPr marL="736600" marR="0" lvl="3" indent="-457200" algn="l" rtl="0">
              <a:lnSpc>
                <a:spcPct val="100000"/>
              </a:lnSpc>
              <a:spcBef>
                <a:spcPts val="0"/>
              </a:spcBef>
              <a:spcAft>
                <a:spcPts val="0"/>
              </a:spcAft>
              <a:buClr>
                <a:srgbClr val="000000"/>
              </a:buClr>
              <a:buSzPts val="3200"/>
              <a:buFont typeface="Arial"/>
              <a:buChar char="•"/>
            </a:pPr>
            <a:r>
              <a:rPr lang="en-US" sz="2800" b="0" i="0" u="none" strike="noStrike" cap="none">
                <a:solidFill>
                  <a:srgbClr val="000000"/>
                </a:solidFill>
                <a:latin typeface="Calibri"/>
                <a:ea typeface="Calibri"/>
                <a:cs typeface="Calibri"/>
                <a:sym typeface="Calibri"/>
              </a:rPr>
              <a:t>DHCD will have 1-on-1 availability</a:t>
            </a: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2800">
              <a:latin typeface="Calibri"/>
              <a:ea typeface="Calibri"/>
              <a:cs typeface="Calibri"/>
              <a:sym typeface="Calibri"/>
            </a:endParaRPr>
          </a:p>
          <a:p>
            <a:pPr marL="0" marR="0" lvl="0" indent="0" algn="l" rtl="0">
              <a:lnSpc>
                <a:spcPct val="100000"/>
              </a:lnSpc>
              <a:spcBef>
                <a:spcPts val="0"/>
              </a:spcBef>
              <a:spcAft>
                <a:spcPts val="0"/>
              </a:spcAft>
              <a:buNone/>
            </a:pPr>
            <a:endParaRPr sz="2800">
              <a:latin typeface="Calibri"/>
              <a:ea typeface="Calibri"/>
              <a:cs typeface="Calibri"/>
              <a:sym typeface="Calibri"/>
            </a:endParaRPr>
          </a:p>
          <a:p>
            <a:pPr marL="0" marR="0" lvl="0" indent="0" algn="l" rtl="0">
              <a:lnSpc>
                <a:spcPct val="100000"/>
              </a:lnSpc>
              <a:spcBef>
                <a:spcPts val="0"/>
              </a:spcBef>
              <a:spcAft>
                <a:spcPts val="0"/>
              </a:spcAft>
              <a:buNone/>
            </a:pPr>
            <a:endParaRPr sz="2800">
              <a:latin typeface="Calibri"/>
              <a:ea typeface="Calibri"/>
              <a:cs typeface="Calibri"/>
              <a:sym typeface="Calibri"/>
            </a:endParaRPr>
          </a:p>
          <a:p>
            <a:pPr marL="0" marR="0" lvl="0" indent="0" algn="l" rtl="0">
              <a:lnSpc>
                <a:spcPct val="100000"/>
              </a:lnSpc>
              <a:spcBef>
                <a:spcPts val="0"/>
              </a:spcBef>
              <a:spcAft>
                <a:spcPts val="0"/>
              </a:spcAft>
              <a:buNone/>
            </a:pPr>
            <a:r>
              <a:rPr lang="en-US" sz="2800">
                <a:latin typeface="Calibri"/>
                <a:ea typeface="Calibri"/>
                <a:cs typeface="Calibri"/>
                <a:sym typeface="Calibri"/>
              </a:rPr>
              <a:t>DHCD will send LHCs a form in the coming weeks to collect LHC PIT lead contact &amp; LHC-level plans for PIT</a:t>
            </a:r>
            <a:endParaRPr sz="2800">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BoS Theme">
  <a:themeElements>
    <a:clrScheme name="BoS Theme">
      <a:dk1>
        <a:srgbClr val="30324B"/>
      </a:dk1>
      <a:lt1>
        <a:srgbClr val="FFFFFF"/>
      </a:lt1>
      <a:dk2>
        <a:srgbClr val="30324B"/>
      </a:dk2>
      <a:lt2>
        <a:srgbClr val="FFFFFF"/>
      </a:lt2>
      <a:accent1>
        <a:srgbClr val="30324B"/>
      </a:accent1>
      <a:accent2>
        <a:srgbClr val="5FA69C"/>
      </a:accent2>
      <a:accent3>
        <a:srgbClr val="8BCBC9"/>
      </a:accent3>
      <a:accent4>
        <a:srgbClr val="C4C55C"/>
      </a:accent4>
      <a:accent5>
        <a:srgbClr val="6C4B60"/>
      </a:accent5>
      <a:accent6>
        <a:srgbClr val="FFFFFF"/>
      </a:accent6>
      <a:hlink>
        <a:srgbClr val="5FA69C"/>
      </a:hlink>
      <a:folHlink>
        <a:srgbClr val="6C4B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791</Words>
  <Application>Microsoft Macintosh PowerPoint</Application>
  <PresentationFormat>Widescreen</PresentationFormat>
  <Paragraphs>83</Paragraphs>
  <Slides>10</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Gill Sans</vt:lpstr>
      <vt:lpstr>Arial</vt:lpstr>
      <vt:lpstr>Calibri</vt:lpstr>
      <vt:lpstr>Avenir</vt:lpstr>
      <vt:lpstr>Verdana</vt:lpstr>
      <vt:lpstr>Arvo</vt:lpstr>
      <vt:lpstr>BoS Theme</vt:lpstr>
      <vt:lpstr>PowerPoint Presentation</vt:lpstr>
      <vt:lpstr>Meeting Agenda</vt:lpstr>
      <vt:lpstr>Point-in-Time Count Basics</vt:lpstr>
      <vt:lpstr>Coordination</vt:lpstr>
      <vt:lpstr>Approve PIT 2024 Date</vt:lpstr>
      <vt:lpstr>Unsheltered Count</vt:lpstr>
      <vt:lpstr>Sheltered Count</vt:lpstr>
      <vt:lpstr>Training Discussion</vt:lpstr>
      <vt:lpstr>Committee Meeting Schedule</vt:lpstr>
      <vt:lpstr>Questions/Comments?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Curry</dc:creator>
  <cp:lastModifiedBy>Kristen Halsey</cp:lastModifiedBy>
  <cp:revision>1</cp:revision>
  <dcterms:created xsi:type="dcterms:W3CDTF">2020-05-06T03:26:54Z</dcterms:created>
  <dcterms:modified xsi:type="dcterms:W3CDTF">2023-11-28T17:52:38Z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