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10972800" cx="12192000"/>
  <p:notesSz cx="6858000" cy="9144000"/>
  <p:embeddedFontLst>
    <p:embeddedFont>
      <p:font typeface="Century Gothic"/>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9" roundtripDataSignature="AMtx7mgTRsL0dTexeROzy3TpLPVMohakS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CenturyGothic-regular.fntdata"/><Relationship Id="rId14" Type="http://schemas.openxmlformats.org/officeDocument/2006/relationships/slide" Target="slides/slide10.xml"/><Relationship Id="rId17" Type="http://schemas.openxmlformats.org/officeDocument/2006/relationships/font" Target="fonts/CenturyGothic-italic.fntdata"/><Relationship Id="rId16" Type="http://schemas.openxmlformats.org/officeDocument/2006/relationships/font" Target="fonts/CenturyGothic-bold.fntdata"/><Relationship Id="rId5" Type="http://schemas.openxmlformats.org/officeDocument/2006/relationships/slide" Target="slides/slide1.xml"/><Relationship Id="rId19" Type="http://customschemas.google.com/relationships/presentationmetadata" Target="metadata"/><Relationship Id="rId6" Type="http://schemas.openxmlformats.org/officeDocument/2006/relationships/slide" Target="slides/slide2.xml"/><Relationship Id="rId18" Type="http://schemas.openxmlformats.org/officeDocument/2006/relationships/font" Target="fonts/CenturyGothic-bold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c5962e6bd9_0_1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g1c5962e6bd9_0_12:notes"/>
          <p:cNvSpPr/>
          <p:nvPr>
            <p:ph idx="2"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1c5962e6bd9_1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2" name="Google Shape;232;g1c5962e6bd9_1_0:notes"/>
          <p:cNvSpPr/>
          <p:nvPr>
            <p:ph idx="2"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2:notes"/>
          <p:cNvSpPr/>
          <p:nvPr>
            <p:ph idx="2"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6" name="Google Shape;116;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List of providers/ CE roles ****Double Check providers </a:t>
            </a:r>
            <a:r>
              <a:rPr lang="en-US"/>
              <a:t>with Carolyn</a:t>
            </a:r>
            <a:endParaRPr/>
          </a:p>
        </p:txBody>
      </p:sp>
      <p:sp>
        <p:nvSpPr>
          <p:cNvPr id="117" name="Google Shape;117;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2" name="Google Shape;162;p3:notes"/>
          <p:cNvSpPr/>
          <p:nvPr>
            <p:ph idx="2"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2223c1c273c_0_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2" name="Google Shape;172;g2223c1c273c_0_2:notes"/>
          <p:cNvSpPr/>
          <p:nvPr>
            <p:ph idx="2"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2" name="Google Shape;182;p4:notes"/>
          <p:cNvSpPr/>
          <p:nvPr>
            <p:ph idx="2"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22377235d57_0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2" name="Google Shape;192;g22377235d57_0_6:notes"/>
          <p:cNvSpPr/>
          <p:nvPr>
            <p:ph idx="2"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1c5962e6bd9_0_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2" name="Google Shape;202;g1c5962e6bd9_0_2:notes"/>
          <p:cNvSpPr/>
          <p:nvPr>
            <p:ph idx="2"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2" name="Google Shape;212;p5:notes"/>
          <p:cNvSpPr/>
          <p:nvPr>
            <p:ph idx="2"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2" name="Google Shape;222;p6:notes"/>
          <p:cNvSpPr/>
          <p:nvPr>
            <p:ph idx="2"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8"/>
          <p:cNvSpPr txBox="1"/>
          <p:nvPr>
            <p:ph type="ctrTitle"/>
          </p:nvPr>
        </p:nvSpPr>
        <p:spPr>
          <a:xfrm>
            <a:off x="914400" y="1795781"/>
            <a:ext cx="10363200" cy="382016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8000"/>
              <a:buFont typeface="Calibri"/>
              <a:buNone/>
              <a:defRPr sz="8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8"/>
          <p:cNvSpPr txBox="1"/>
          <p:nvPr>
            <p:ph idx="1" type="subTitle"/>
          </p:nvPr>
        </p:nvSpPr>
        <p:spPr>
          <a:xfrm>
            <a:off x="1524000" y="5763261"/>
            <a:ext cx="9144000" cy="2649219"/>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333"/>
              </a:spcBef>
              <a:spcAft>
                <a:spcPts val="0"/>
              </a:spcAft>
              <a:buClr>
                <a:schemeClr val="dk1"/>
              </a:buClr>
              <a:buSzPts val="3200"/>
              <a:buNone/>
              <a:defRPr sz="3200"/>
            </a:lvl1pPr>
            <a:lvl2pPr lvl="1" algn="ctr">
              <a:lnSpc>
                <a:spcPct val="90000"/>
              </a:lnSpc>
              <a:spcBef>
                <a:spcPts val="667"/>
              </a:spcBef>
              <a:spcAft>
                <a:spcPts val="0"/>
              </a:spcAft>
              <a:buClr>
                <a:schemeClr val="dk1"/>
              </a:buClr>
              <a:buSzPts val="2667"/>
              <a:buNone/>
              <a:defRPr sz="2667"/>
            </a:lvl2pPr>
            <a:lvl3pPr lvl="2" algn="ctr">
              <a:lnSpc>
                <a:spcPct val="90000"/>
              </a:lnSpc>
              <a:spcBef>
                <a:spcPts val="667"/>
              </a:spcBef>
              <a:spcAft>
                <a:spcPts val="0"/>
              </a:spcAft>
              <a:buClr>
                <a:schemeClr val="dk1"/>
              </a:buClr>
              <a:buSzPts val="2400"/>
              <a:buNone/>
              <a:defRPr sz="2400"/>
            </a:lvl3pPr>
            <a:lvl4pPr lvl="3" algn="ctr">
              <a:lnSpc>
                <a:spcPct val="90000"/>
              </a:lnSpc>
              <a:spcBef>
                <a:spcPts val="667"/>
              </a:spcBef>
              <a:spcAft>
                <a:spcPts val="0"/>
              </a:spcAft>
              <a:buClr>
                <a:schemeClr val="dk1"/>
              </a:buClr>
              <a:buSzPts val="2133"/>
              <a:buNone/>
              <a:defRPr sz="2133"/>
            </a:lvl4pPr>
            <a:lvl5pPr lvl="4" algn="ctr">
              <a:lnSpc>
                <a:spcPct val="90000"/>
              </a:lnSpc>
              <a:spcBef>
                <a:spcPts val="667"/>
              </a:spcBef>
              <a:spcAft>
                <a:spcPts val="0"/>
              </a:spcAft>
              <a:buClr>
                <a:schemeClr val="dk1"/>
              </a:buClr>
              <a:buSzPts val="2133"/>
              <a:buNone/>
              <a:defRPr sz="2133"/>
            </a:lvl5pPr>
            <a:lvl6pPr lvl="5" algn="ctr">
              <a:lnSpc>
                <a:spcPct val="90000"/>
              </a:lnSpc>
              <a:spcBef>
                <a:spcPts val="667"/>
              </a:spcBef>
              <a:spcAft>
                <a:spcPts val="0"/>
              </a:spcAft>
              <a:buClr>
                <a:schemeClr val="dk1"/>
              </a:buClr>
              <a:buSzPts val="2133"/>
              <a:buNone/>
              <a:defRPr sz="2133"/>
            </a:lvl6pPr>
            <a:lvl7pPr lvl="6" algn="ctr">
              <a:lnSpc>
                <a:spcPct val="90000"/>
              </a:lnSpc>
              <a:spcBef>
                <a:spcPts val="667"/>
              </a:spcBef>
              <a:spcAft>
                <a:spcPts val="0"/>
              </a:spcAft>
              <a:buClr>
                <a:schemeClr val="dk1"/>
              </a:buClr>
              <a:buSzPts val="2133"/>
              <a:buNone/>
              <a:defRPr sz="2133"/>
            </a:lvl7pPr>
            <a:lvl8pPr lvl="7" algn="ctr">
              <a:lnSpc>
                <a:spcPct val="90000"/>
              </a:lnSpc>
              <a:spcBef>
                <a:spcPts val="667"/>
              </a:spcBef>
              <a:spcAft>
                <a:spcPts val="0"/>
              </a:spcAft>
              <a:buClr>
                <a:schemeClr val="dk1"/>
              </a:buClr>
              <a:buSzPts val="2133"/>
              <a:buNone/>
              <a:defRPr sz="2133"/>
            </a:lvl8pPr>
            <a:lvl9pPr lvl="8" algn="ctr">
              <a:lnSpc>
                <a:spcPct val="90000"/>
              </a:lnSpc>
              <a:spcBef>
                <a:spcPts val="667"/>
              </a:spcBef>
              <a:spcAft>
                <a:spcPts val="0"/>
              </a:spcAft>
              <a:buClr>
                <a:schemeClr val="dk1"/>
              </a:buClr>
              <a:buSzPts val="2133"/>
              <a:buNone/>
              <a:defRPr sz="2133"/>
            </a:lvl9pPr>
          </a:lstStyle>
          <a:p/>
        </p:txBody>
      </p:sp>
      <p:sp>
        <p:nvSpPr>
          <p:cNvPr id="18" name="Google Shape;18;p8"/>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8"/>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8"/>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7"/>
          <p:cNvSpPr txBox="1"/>
          <p:nvPr>
            <p:ph type="title"/>
          </p:nvPr>
        </p:nvSpPr>
        <p:spPr>
          <a:xfrm>
            <a:off x="838200" y="584202"/>
            <a:ext cx="10515600" cy="212090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7"/>
          <p:cNvSpPr txBox="1"/>
          <p:nvPr>
            <p:ph idx="1" type="body"/>
          </p:nvPr>
        </p:nvSpPr>
        <p:spPr>
          <a:xfrm rot="5400000">
            <a:off x="2614930" y="1144271"/>
            <a:ext cx="6962141"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75" name="Google Shape;75;p17"/>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7"/>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7"/>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8"/>
          <p:cNvSpPr txBox="1"/>
          <p:nvPr>
            <p:ph type="title"/>
          </p:nvPr>
        </p:nvSpPr>
        <p:spPr>
          <a:xfrm rot="5400000">
            <a:off x="5389880" y="3919221"/>
            <a:ext cx="9298941"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8"/>
          <p:cNvSpPr txBox="1"/>
          <p:nvPr>
            <p:ph idx="1" type="body"/>
          </p:nvPr>
        </p:nvSpPr>
        <p:spPr>
          <a:xfrm rot="5400000">
            <a:off x="55880" y="1366521"/>
            <a:ext cx="9298941"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81" name="Google Shape;81;p18"/>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8"/>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8"/>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9"/>
          <p:cNvSpPr txBox="1"/>
          <p:nvPr>
            <p:ph type="title"/>
          </p:nvPr>
        </p:nvSpPr>
        <p:spPr>
          <a:xfrm>
            <a:off x="838200" y="584202"/>
            <a:ext cx="10515600" cy="212090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9"/>
          <p:cNvSpPr txBox="1"/>
          <p:nvPr>
            <p:ph idx="1" type="body"/>
          </p:nvPr>
        </p:nvSpPr>
        <p:spPr>
          <a:xfrm>
            <a:off x="838200" y="2921000"/>
            <a:ext cx="10515600" cy="6962141"/>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24" name="Google Shape;24;p9"/>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9"/>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9"/>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0"/>
          <p:cNvSpPr txBox="1"/>
          <p:nvPr>
            <p:ph type="title"/>
          </p:nvPr>
        </p:nvSpPr>
        <p:spPr>
          <a:xfrm>
            <a:off x="831851" y="2735583"/>
            <a:ext cx="10515600" cy="4564379"/>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8000"/>
              <a:buFont typeface="Calibri"/>
              <a:buNone/>
              <a:defRPr sz="8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0"/>
          <p:cNvSpPr txBox="1"/>
          <p:nvPr>
            <p:ph idx="1" type="body"/>
          </p:nvPr>
        </p:nvSpPr>
        <p:spPr>
          <a:xfrm>
            <a:off x="831851" y="7343143"/>
            <a:ext cx="10515600" cy="240029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333"/>
              </a:spcBef>
              <a:spcAft>
                <a:spcPts val="0"/>
              </a:spcAft>
              <a:buClr>
                <a:schemeClr val="dk1"/>
              </a:buClr>
              <a:buSzPts val="3200"/>
              <a:buNone/>
              <a:defRPr sz="3200">
                <a:solidFill>
                  <a:schemeClr val="dk1"/>
                </a:solidFill>
              </a:defRPr>
            </a:lvl1pPr>
            <a:lvl2pPr indent="-228600" lvl="1" marL="914400" algn="l">
              <a:lnSpc>
                <a:spcPct val="90000"/>
              </a:lnSpc>
              <a:spcBef>
                <a:spcPts val="667"/>
              </a:spcBef>
              <a:spcAft>
                <a:spcPts val="0"/>
              </a:spcAft>
              <a:buClr>
                <a:srgbClr val="888888"/>
              </a:buClr>
              <a:buSzPts val="2667"/>
              <a:buNone/>
              <a:defRPr sz="2667">
                <a:solidFill>
                  <a:srgbClr val="888888"/>
                </a:solidFill>
              </a:defRPr>
            </a:lvl2pPr>
            <a:lvl3pPr indent="-228600" lvl="2" marL="1371600" algn="l">
              <a:lnSpc>
                <a:spcPct val="90000"/>
              </a:lnSpc>
              <a:spcBef>
                <a:spcPts val="667"/>
              </a:spcBef>
              <a:spcAft>
                <a:spcPts val="0"/>
              </a:spcAft>
              <a:buClr>
                <a:srgbClr val="888888"/>
              </a:buClr>
              <a:buSzPts val="2400"/>
              <a:buNone/>
              <a:defRPr sz="2400">
                <a:solidFill>
                  <a:srgbClr val="888888"/>
                </a:solidFill>
              </a:defRPr>
            </a:lvl3pPr>
            <a:lvl4pPr indent="-228600" lvl="3" marL="1828800" algn="l">
              <a:lnSpc>
                <a:spcPct val="90000"/>
              </a:lnSpc>
              <a:spcBef>
                <a:spcPts val="667"/>
              </a:spcBef>
              <a:spcAft>
                <a:spcPts val="0"/>
              </a:spcAft>
              <a:buClr>
                <a:srgbClr val="888888"/>
              </a:buClr>
              <a:buSzPts val="2133"/>
              <a:buNone/>
              <a:defRPr sz="2133">
                <a:solidFill>
                  <a:srgbClr val="888888"/>
                </a:solidFill>
              </a:defRPr>
            </a:lvl4pPr>
            <a:lvl5pPr indent="-228600" lvl="4" marL="2286000" algn="l">
              <a:lnSpc>
                <a:spcPct val="90000"/>
              </a:lnSpc>
              <a:spcBef>
                <a:spcPts val="667"/>
              </a:spcBef>
              <a:spcAft>
                <a:spcPts val="0"/>
              </a:spcAft>
              <a:buClr>
                <a:srgbClr val="888888"/>
              </a:buClr>
              <a:buSzPts val="2133"/>
              <a:buNone/>
              <a:defRPr sz="2133">
                <a:solidFill>
                  <a:srgbClr val="888888"/>
                </a:solidFill>
              </a:defRPr>
            </a:lvl5pPr>
            <a:lvl6pPr indent="-228600" lvl="5" marL="2743200" algn="l">
              <a:lnSpc>
                <a:spcPct val="90000"/>
              </a:lnSpc>
              <a:spcBef>
                <a:spcPts val="667"/>
              </a:spcBef>
              <a:spcAft>
                <a:spcPts val="0"/>
              </a:spcAft>
              <a:buClr>
                <a:srgbClr val="888888"/>
              </a:buClr>
              <a:buSzPts val="2133"/>
              <a:buNone/>
              <a:defRPr sz="2133">
                <a:solidFill>
                  <a:srgbClr val="888888"/>
                </a:solidFill>
              </a:defRPr>
            </a:lvl6pPr>
            <a:lvl7pPr indent="-228600" lvl="6" marL="3200400" algn="l">
              <a:lnSpc>
                <a:spcPct val="90000"/>
              </a:lnSpc>
              <a:spcBef>
                <a:spcPts val="667"/>
              </a:spcBef>
              <a:spcAft>
                <a:spcPts val="0"/>
              </a:spcAft>
              <a:buClr>
                <a:srgbClr val="888888"/>
              </a:buClr>
              <a:buSzPts val="2133"/>
              <a:buNone/>
              <a:defRPr sz="2133">
                <a:solidFill>
                  <a:srgbClr val="888888"/>
                </a:solidFill>
              </a:defRPr>
            </a:lvl7pPr>
            <a:lvl8pPr indent="-228600" lvl="7" marL="3657600" algn="l">
              <a:lnSpc>
                <a:spcPct val="90000"/>
              </a:lnSpc>
              <a:spcBef>
                <a:spcPts val="667"/>
              </a:spcBef>
              <a:spcAft>
                <a:spcPts val="0"/>
              </a:spcAft>
              <a:buClr>
                <a:srgbClr val="888888"/>
              </a:buClr>
              <a:buSzPts val="2133"/>
              <a:buNone/>
              <a:defRPr sz="2133">
                <a:solidFill>
                  <a:srgbClr val="888888"/>
                </a:solidFill>
              </a:defRPr>
            </a:lvl8pPr>
            <a:lvl9pPr indent="-228600" lvl="8" marL="4114800" algn="l">
              <a:lnSpc>
                <a:spcPct val="90000"/>
              </a:lnSpc>
              <a:spcBef>
                <a:spcPts val="667"/>
              </a:spcBef>
              <a:spcAft>
                <a:spcPts val="0"/>
              </a:spcAft>
              <a:buClr>
                <a:srgbClr val="888888"/>
              </a:buClr>
              <a:buSzPts val="2133"/>
              <a:buNone/>
              <a:defRPr sz="2133">
                <a:solidFill>
                  <a:srgbClr val="888888"/>
                </a:solidFill>
              </a:defRPr>
            </a:lvl9pPr>
          </a:lstStyle>
          <a:p/>
        </p:txBody>
      </p:sp>
      <p:sp>
        <p:nvSpPr>
          <p:cNvPr id="30" name="Google Shape;30;p10"/>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0"/>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0"/>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1"/>
          <p:cNvSpPr txBox="1"/>
          <p:nvPr>
            <p:ph type="title"/>
          </p:nvPr>
        </p:nvSpPr>
        <p:spPr>
          <a:xfrm>
            <a:off x="838200" y="584202"/>
            <a:ext cx="10515600" cy="212090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1"/>
          <p:cNvSpPr txBox="1"/>
          <p:nvPr>
            <p:ph idx="1" type="body"/>
          </p:nvPr>
        </p:nvSpPr>
        <p:spPr>
          <a:xfrm>
            <a:off x="838200" y="2921000"/>
            <a:ext cx="5181600" cy="6962141"/>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36" name="Google Shape;36;p11"/>
          <p:cNvSpPr txBox="1"/>
          <p:nvPr>
            <p:ph idx="2" type="body"/>
          </p:nvPr>
        </p:nvSpPr>
        <p:spPr>
          <a:xfrm>
            <a:off x="6172200" y="2921000"/>
            <a:ext cx="5181600" cy="6962141"/>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37" name="Google Shape;37;p11"/>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1"/>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1"/>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2"/>
          <p:cNvSpPr txBox="1"/>
          <p:nvPr>
            <p:ph type="title"/>
          </p:nvPr>
        </p:nvSpPr>
        <p:spPr>
          <a:xfrm>
            <a:off x="839788" y="584202"/>
            <a:ext cx="10515600" cy="212090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2"/>
          <p:cNvSpPr txBox="1"/>
          <p:nvPr>
            <p:ph idx="1" type="body"/>
          </p:nvPr>
        </p:nvSpPr>
        <p:spPr>
          <a:xfrm>
            <a:off x="839789" y="2689861"/>
            <a:ext cx="5157787" cy="131825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333"/>
              </a:spcBef>
              <a:spcAft>
                <a:spcPts val="0"/>
              </a:spcAft>
              <a:buClr>
                <a:schemeClr val="dk1"/>
              </a:buClr>
              <a:buSzPts val="3200"/>
              <a:buNone/>
              <a:defRPr b="1" sz="3200"/>
            </a:lvl1pPr>
            <a:lvl2pPr indent="-228600" lvl="1" marL="914400" algn="l">
              <a:lnSpc>
                <a:spcPct val="90000"/>
              </a:lnSpc>
              <a:spcBef>
                <a:spcPts val="667"/>
              </a:spcBef>
              <a:spcAft>
                <a:spcPts val="0"/>
              </a:spcAft>
              <a:buClr>
                <a:schemeClr val="dk1"/>
              </a:buClr>
              <a:buSzPts val="2667"/>
              <a:buNone/>
              <a:defRPr b="1" sz="2667"/>
            </a:lvl2pPr>
            <a:lvl3pPr indent="-228600" lvl="2" marL="1371600" algn="l">
              <a:lnSpc>
                <a:spcPct val="90000"/>
              </a:lnSpc>
              <a:spcBef>
                <a:spcPts val="667"/>
              </a:spcBef>
              <a:spcAft>
                <a:spcPts val="0"/>
              </a:spcAft>
              <a:buClr>
                <a:schemeClr val="dk1"/>
              </a:buClr>
              <a:buSzPts val="2400"/>
              <a:buNone/>
              <a:defRPr b="1" sz="2400"/>
            </a:lvl3pPr>
            <a:lvl4pPr indent="-228600" lvl="3" marL="1828800" algn="l">
              <a:lnSpc>
                <a:spcPct val="90000"/>
              </a:lnSpc>
              <a:spcBef>
                <a:spcPts val="667"/>
              </a:spcBef>
              <a:spcAft>
                <a:spcPts val="0"/>
              </a:spcAft>
              <a:buClr>
                <a:schemeClr val="dk1"/>
              </a:buClr>
              <a:buSzPts val="2133"/>
              <a:buNone/>
              <a:defRPr b="1" sz="2133"/>
            </a:lvl4pPr>
            <a:lvl5pPr indent="-228600" lvl="4" marL="2286000" algn="l">
              <a:lnSpc>
                <a:spcPct val="90000"/>
              </a:lnSpc>
              <a:spcBef>
                <a:spcPts val="667"/>
              </a:spcBef>
              <a:spcAft>
                <a:spcPts val="0"/>
              </a:spcAft>
              <a:buClr>
                <a:schemeClr val="dk1"/>
              </a:buClr>
              <a:buSzPts val="2133"/>
              <a:buNone/>
              <a:defRPr b="1" sz="2133"/>
            </a:lvl5pPr>
            <a:lvl6pPr indent="-228600" lvl="5" marL="2743200" algn="l">
              <a:lnSpc>
                <a:spcPct val="90000"/>
              </a:lnSpc>
              <a:spcBef>
                <a:spcPts val="667"/>
              </a:spcBef>
              <a:spcAft>
                <a:spcPts val="0"/>
              </a:spcAft>
              <a:buClr>
                <a:schemeClr val="dk1"/>
              </a:buClr>
              <a:buSzPts val="2133"/>
              <a:buNone/>
              <a:defRPr b="1" sz="2133"/>
            </a:lvl6pPr>
            <a:lvl7pPr indent="-228600" lvl="6" marL="3200400" algn="l">
              <a:lnSpc>
                <a:spcPct val="90000"/>
              </a:lnSpc>
              <a:spcBef>
                <a:spcPts val="667"/>
              </a:spcBef>
              <a:spcAft>
                <a:spcPts val="0"/>
              </a:spcAft>
              <a:buClr>
                <a:schemeClr val="dk1"/>
              </a:buClr>
              <a:buSzPts val="2133"/>
              <a:buNone/>
              <a:defRPr b="1" sz="2133"/>
            </a:lvl7pPr>
            <a:lvl8pPr indent="-228600" lvl="7" marL="3657600" algn="l">
              <a:lnSpc>
                <a:spcPct val="90000"/>
              </a:lnSpc>
              <a:spcBef>
                <a:spcPts val="667"/>
              </a:spcBef>
              <a:spcAft>
                <a:spcPts val="0"/>
              </a:spcAft>
              <a:buClr>
                <a:schemeClr val="dk1"/>
              </a:buClr>
              <a:buSzPts val="2133"/>
              <a:buNone/>
              <a:defRPr b="1" sz="2133"/>
            </a:lvl8pPr>
            <a:lvl9pPr indent="-228600" lvl="8" marL="4114800" algn="l">
              <a:lnSpc>
                <a:spcPct val="90000"/>
              </a:lnSpc>
              <a:spcBef>
                <a:spcPts val="667"/>
              </a:spcBef>
              <a:spcAft>
                <a:spcPts val="0"/>
              </a:spcAft>
              <a:buClr>
                <a:schemeClr val="dk1"/>
              </a:buClr>
              <a:buSzPts val="2133"/>
              <a:buNone/>
              <a:defRPr b="1" sz="2133"/>
            </a:lvl9pPr>
          </a:lstStyle>
          <a:p/>
        </p:txBody>
      </p:sp>
      <p:sp>
        <p:nvSpPr>
          <p:cNvPr id="43" name="Google Shape;43;p12"/>
          <p:cNvSpPr txBox="1"/>
          <p:nvPr>
            <p:ph idx="2" type="body"/>
          </p:nvPr>
        </p:nvSpPr>
        <p:spPr>
          <a:xfrm>
            <a:off x="839789" y="4008120"/>
            <a:ext cx="5157787" cy="5895341"/>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44" name="Google Shape;44;p12"/>
          <p:cNvSpPr txBox="1"/>
          <p:nvPr>
            <p:ph idx="3" type="body"/>
          </p:nvPr>
        </p:nvSpPr>
        <p:spPr>
          <a:xfrm>
            <a:off x="6172201" y="2689861"/>
            <a:ext cx="5183188" cy="131825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333"/>
              </a:spcBef>
              <a:spcAft>
                <a:spcPts val="0"/>
              </a:spcAft>
              <a:buClr>
                <a:schemeClr val="dk1"/>
              </a:buClr>
              <a:buSzPts val="3200"/>
              <a:buNone/>
              <a:defRPr b="1" sz="3200"/>
            </a:lvl1pPr>
            <a:lvl2pPr indent="-228600" lvl="1" marL="914400" algn="l">
              <a:lnSpc>
                <a:spcPct val="90000"/>
              </a:lnSpc>
              <a:spcBef>
                <a:spcPts val="667"/>
              </a:spcBef>
              <a:spcAft>
                <a:spcPts val="0"/>
              </a:spcAft>
              <a:buClr>
                <a:schemeClr val="dk1"/>
              </a:buClr>
              <a:buSzPts val="2667"/>
              <a:buNone/>
              <a:defRPr b="1" sz="2667"/>
            </a:lvl2pPr>
            <a:lvl3pPr indent="-228600" lvl="2" marL="1371600" algn="l">
              <a:lnSpc>
                <a:spcPct val="90000"/>
              </a:lnSpc>
              <a:spcBef>
                <a:spcPts val="667"/>
              </a:spcBef>
              <a:spcAft>
                <a:spcPts val="0"/>
              </a:spcAft>
              <a:buClr>
                <a:schemeClr val="dk1"/>
              </a:buClr>
              <a:buSzPts val="2400"/>
              <a:buNone/>
              <a:defRPr b="1" sz="2400"/>
            </a:lvl3pPr>
            <a:lvl4pPr indent="-228600" lvl="3" marL="1828800" algn="l">
              <a:lnSpc>
                <a:spcPct val="90000"/>
              </a:lnSpc>
              <a:spcBef>
                <a:spcPts val="667"/>
              </a:spcBef>
              <a:spcAft>
                <a:spcPts val="0"/>
              </a:spcAft>
              <a:buClr>
                <a:schemeClr val="dk1"/>
              </a:buClr>
              <a:buSzPts val="2133"/>
              <a:buNone/>
              <a:defRPr b="1" sz="2133"/>
            </a:lvl4pPr>
            <a:lvl5pPr indent="-228600" lvl="4" marL="2286000" algn="l">
              <a:lnSpc>
                <a:spcPct val="90000"/>
              </a:lnSpc>
              <a:spcBef>
                <a:spcPts val="667"/>
              </a:spcBef>
              <a:spcAft>
                <a:spcPts val="0"/>
              </a:spcAft>
              <a:buClr>
                <a:schemeClr val="dk1"/>
              </a:buClr>
              <a:buSzPts val="2133"/>
              <a:buNone/>
              <a:defRPr b="1" sz="2133"/>
            </a:lvl5pPr>
            <a:lvl6pPr indent="-228600" lvl="5" marL="2743200" algn="l">
              <a:lnSpc>
                <a:spcPct val="90000"/>
              </a:lnSpc>
              <a:spcBef>
                <a:spcPts val="667"/>
              </a:spcBef>
              <a:spcAft>
                <a:spcPts val="0"/>
              </a:spcAft>
              <a:buClr>
                <a:schemeClr val="dk1"/>
              </a:buClr>
              <a:buSzPts val="2133"/>
              <a:buNone/>
              <a:defRPr b="1" sz="2133"/>
            </a:lvl6pPr>
            <a:lvl7pPr indent="-228600" lvl="6" marL="3200400" algn="l">
              <a:lnSpc>
                <a:spcPct val="90000"/>
              </a:lnSpc>
              <a:spcBef>
                <a:spcPts val="667"/>
              </a:spcBef>
              <a:spcAft>
                <a:spcPts val="0"/>
              </a:spcAft>
              <a:buClr>
                <a:schemeClr val="dk1"/>
              </a:buClr>
              <a:buSzPts val="2133"/>
              <a:buNone/>
              <a:defRPr b="1" sz="2133"/>
            </a:lvl7pPr>
            <a:lvl8pPr indent="-228600" lvl="7" marL="3657600" algn="l">
              <a:lnSpc>
                <a:spcPct val="90000"/>
              </a:lnSpc>
              <a:spcBef>
                <a:spcPts val="667"/>
              </a:spcBef>
              <a:spcAft>
                <a:spcPts val="0"/>
              </a:spcAft>
              <a:buClr>
                <a:schemeClr val="dk1"/>
              </a:buClr>
              <a:buSzPts val="2133"/>
              <a:buNone/>
              <a:defRPr b="1" sz="2133"/>
            </a:lvl8pPr>
            <a:lvl9pPr indent="-228600" lvl="8" marL="4114800" algn="l">
              <a:lnSpc>
                <a:spcPct val="90000"/>
              </a:lnSpc>
              <a:spcBef>
                <a:spcPts val="667"/>
              </a:spcBef>
              <a:spcAft>
                <a:spcPts val="0"/>
              </a:spcAft>
              <a:buClr>
                <a:schemeClr val="dk1"/>
              </a:buClr>
              <a:buSzPts val="2133"/>
              <a:buNone/>
              <a:defRPr b="1" sz="2133"/>
            </a:lvl9pPr>
          </a:lstStyle>
          <a:p/>
        </p:txBody>
      </p:sp>
      <p:sp>
        <p:nvSpPr>
          <p:cNvPr id="45" name="Google Shape;45;p12"/>
          <p:cNvSpPr txBox="1"/>
          <p:nvPr>
            <p:ph idx="4" type="body"/>
          </p:nvPr>
        </p:nvSpPr>
        <p:spPr>
          <a:xfrm>
            <a:off x="6172201" y="4008120"/>
            <a:ext cx="5183188" cy="5895341"/>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46" name="Google Shape;46;p12"/>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2"/>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2"/>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3"/>
          <p:cNvSpPr txBox="1"/>
          <p:nvPr>
            <p:ph type="title"/>
          </p:nvPr>
        </p:nvSpPr>
        <p:spPr>
          <a:xfrm>
            <a:off x="838200" y="584202"/>
            <a:ext cx="10515600" cy="212090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3"/>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3"/>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3"/>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14"/>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4"/>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4"/>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5"/>
          <p:cNvSpPr txBox="1"/>
          <p:nvPr>
            <p:ph type="title"/>
          </p:nvPr>
        </p:nvSpPr>
        <p:spPr>
          <a:xfrm>
            <a:off x="839788" y="731520"/>
            <a:ext cx="3932237" cy="256032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267"/>
              <a:buFont typeface="Calibri"/>
              <a:buNone/>
              <a:defRPr sz="4267"/>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5"/>
          <p:cNvSpPr txBox="1"/>
          <p:nvPr>
            <p:ph idx="1" type="body"/>
          </p:nvPr>
        </p:nvSpPr>
        <p:spPr>
          <a:xfrm>
            <a:off x="5183188" y="1579882"/>
            <a:ext cx="6172200" cy="7797800"/>
          </a:xfrm>
          <a:prstGeom prst="rect">
            <a:avLst/>
          </a:prstGeom>
          <a:noFill/>
          <a:ln>
            <a:noFill/>
          </a:ln>
        </p:spPr>
        <p:txBody>
          <a:bodyPr anchorCtr="0" anchor="t" bIns="45700" lIns="91425" spcFirstLastPara="1" rIns="91425" wrap="square" tIns="45700">
            <a:normAutofit/>
          </a:bodyPr>
          <a:lstStyle>
            <a:lvl1pPr indent="-499554" lvl="0" marL="457200" algn="l">
              <a:lnSpc>
                <a:spcPct val="90000"/>
              </a:lnSpc>
              <a:spcBef>
                <a:spcPts val="1333"/>
              </a:spcBef>
              <a:spcAft>
                <a:spcPts val="0"/>
              </a:spcAft>
              <a:buClr>
                <a:schemeClr val="dk1"/>
              </a:buClr>
              <a:buSzPts val="4267"/>
              <a:buChar char="•"/>
              <a:defRPr sz="4267"/>
            </a:lvl1pPr>
            <a:lvl2pPr indent="-465645" lvl="1" marL="914400" algn="l">
              <a:lnSpc>
                <a:spcPct val="90000"/>
              </a:lnSpc>
              <a:spcBef>
                <a:spcPts val="667"/>
              </a:spcBef>
              <a:spcAft>
                <a:spcPts val="0"/>
              </a:spcAft>
              <a:buClr>
                <a:schemeClr val="dk1"/>
              </a:buClr>
              <a:buSzPts val="3733"/>
              <a:buChar char="•"/>
              <a:defRPr sz="3733"/>
            </a:lvl2pPr>
            <a:lvl3pPr indent="-431800" lvl="2" marL="1371600" algn="l">
              <a:lnSpc>
                <a:spcPct val="90000"/>
              </a:lnSpc>
              <a:spcBef>
                <a:spcPts val="667"/>
              </a:spcBef>
              <a:spcAft>
                <a:spcPts val="0"/>
              </a:spcAft>
              <a:buClr>
                <a:schemeClr val="dk1"/>
              </a:buClr>
              <a:buSzPts val="3200"/>
              <a:buChar char="•"/>
              <a:defRPr sz="3200"/>
            </a:lvl3pPr>
            <a:lvl4pPr indent="-397954" lvl="3" marL="1828800" algn="l">
              <a:lnSpc>
                <a:spcPct val="90000"/>
              </a:lnSpc>
              <a:spcBef>
                <a:spcPts val="667"/>
              </a:spcBef>
              <a:spcAft>
                <a:spcPts val="0"/>
              </a:spcAft>
              <a:buClr>
                <a:schemeClr val="dk1"/>
              </a:buClr>
              <a:buSzPts val="2667"/>
              <a:buChar char="•"/>
              <a:defRPr sz="2667"/>
            </a:lvl4pPr>
            <a:lvl5pPr indent="-397954" lvl="4" marL="2286000" algn="l">
              <a:lnSpc>
                <a:spcPct val="90000"/>
              </a:lnSpc>
              <a:spcBef>
                <a:spcPts val="667"/>
              </a:spcBef>
              <a:spcAft>
                <a:spcPts val="0"/>
              </a:spcAft>
              <a:buClr>
                <a:schemeClr val="dk1"/>
              </a:buClr>
              <a:buSzPts val="2667"/>
              <a:buChar char="•"/>
              <a:defRPr sz="2667"/>
            </a:lvl5pPr>
            <a:lvl6pPr indent="-397954" lvl="5" marL="2743200" algn="l">
              <a:lnSpc>
                <a:spcPct val="90000"/>
              </a:lnSpc>
              <a:spcBef>
                <a:spcPts val="667"/>
              </a:spcBef>
              <a:spcAft>
                <a:spcPts val="0"/>
              </a:spcAft>
              <a:buClr>
                <a:schemeClr val="dk1"/>
              </a:buClr>
              <a:buSzPts val="2667"/>
              <a:buChar char="•"/>
              <a:defRPr sz="2667"/>
            </a:lvl6pPr>
            <a:lvl7pPr indent="-397954" lvl="6" marL="3200400" algn="l">
              <a:lnSpc>
                <a:spcPct val="90000"/>
              </a:lnSpc>
              <a:spcBef>
                <a:spcPts val="667"/>
              </a:spcBef>
              <a:spcAft>
                <a:spcPts val="0"/>
              </a:spcAft>
              <a:buClr>
                <a:schemeClr val="dk1"/>
              </a:buClr>
              <a:buSzPts val="2667"/>
              <a:buChar char="•"/>
              <a:defRPr sz="2667"/>
            </a:lvl7pPr>
            <a:lvl8pPr indent="-397954" lvl="7" marL="3657600" algn="l">
              <a:lnSpc>
                <a:spcPct val="90000"/>
              </a:lnSpc>
              <a:spcBef>
                <a:spcPts val="667"/>
              </a:spcBef>
              <a:spcAft>
                <a:spcPts val="0"/>
              </a:spcAft>
              <a:buClr>
                <a:schemeClr val="dk1"/>
              </a:buClr>
              <a:buSzPts val="2667"/>
              <a:buChar char="•"/>
              <a:defRPr sz="2667"/>
            </a:lvl8pPr>
            <a:lvl9pPr indent="-397954" lvl="8" marL="4114800" algn="l">
              <a:lnSpc>
                <a:spcPct val="90000"/>
              </a:lnSpc>
              <a:spcBef>
                <a:spcPts val="667"/>
              </a:spcBef>
              <a:spcAft>
                <a:spcPts val="0"/>
              </a:spcAft>
              <a:buClr>
                <a:schemeClr val="dk1"/>
              </a:buClr>
              <a:buSzPts val="2667"/>
              <a:buChar char="•"/>
              <a:defRPr sz="2667"/>
            </a:lvl9pPr>
          </a:lstStyle>
          <a:p/>
        </p:txBody>
      </p:sp>
      <p:sp>
        <p:nvSpPr>
          <p:cNvPr id="61" name="Google Shape;61;p15"/>
          <p:cNvSpPr txBox="1"/>
          <p:nvPr>
            <p:ph idx="2" type="body"/>
          </p:nvPr>
        </p:nvSpPr>
        <p:spPr>
          <a:xfrm>
            <a:off x="839788" y="3291840"/>
            <a:ext cx="3932237" cy="6098541"/>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333"/>
              </a:spcBef>
              <a:spcAft>
                <a:spcPts val="0"/>
              </a:spcAft>
              <a:buClr>
                <a:schemeClr val="dk1"/>
              </a:buClr>
              <a:buSzPts val="2133"/>
              <a:buNone/>
              <a:defRPr sz="2133"/>
            </a:lvl1pPr>
            <a:lvl2pPr indent="-228600" lvl="1" marL="914400" algn="l">
              <a:lnSpc>
                <a:spcPct val="90000"/>
              </a:lnSpc>
              <a:spcBef>
                <a:spcPts val="667"/>
              </a:spcBef>
              <a:spcAft>
                <a:spcPts val="0"/>
              </a:spcAft>
              <a:buClr>
                <a:schemeClr val="dk1"/>
              </a:buClr>
              <a:buSzPts val="1867"/>
              <a:buNone/>
              <a:defRPr sz="1867"/>
            </a:lvl2pPr>
            <a:lvl3pPr indent="-228600" lvl="2" marL="1371600" algn="l">
              <a:lnSpc>
                <a:spcPct val="90000"/>
              </a:lnSpc>
              <a:spcBef>
                <a:spcPts val="667"/>
              </a:spcBef>
              <a:spcAft>
                <a:spcPts val="0"/>
              </a:spcAft>
              <a:buClr>
                <a:schemeClr val="dk1"/>
              </a:buClr>
              <a:buSzPts val="1600"/>
              <a:buNone/>
              <a:defRPr sz="1600"/>
            </a:lvl3pPr>
            <a:lvl4pPr indent="-228600" lvl="3" marL="1828800" algn="l">
              <a:lnSpc>
                <a:spcPct val="90000"/>
              </a:lnSpc>
              <a:spcBef>
                <a:spcPts val="667"/>
              </a:spcBef>
              <a:spcAft>
                <a:spcPts val="0"/>
              </a:spcAft>
              <a:buClr>
                <a:schemeClr val="dk1"/>
              </a:buClr>
              <a:buSzPts val="1333"/>
              <a:buNone/>
              <a:defRPr sz="1333"/>
            </a:lvl4pPr>
            <a:lvl5pPr indent="-228600" lvl="4" marL="2286000" algn="l">
              <a:lnSpc>
                <a:spcPct val="90000"/>
              </a:lnSpc>
              <a:spcBef>
                <a:spcPts val="667"/>
              </a:spcBef>
              <a:spcAft>
                <a:spcPts val="0"/>
              </a:spcAft>
              <a:buClr>
                <a:schemeClr val="dk1"/>
              </a:buClr>
              <a:buSzPts val="1333"/>
              <a:buNone/>
              <a:defRPr sz="1333"/>
            </a:lvl5pPr>
            <a:lvl6pPr indent="-228600" lvl="5" marL="2743200" algn="l">
              <a:lnSpc>
                <a:spcPct val="90000"/>
              </a:lnSpc>
              <a:spcBef>
                <a:spcPts val="667"/>
              </a:spcBef>
              <a:spcAft>
                <a:spcPts val="0"/>
              </a:spcAft>
              <a:buClr>
                <a:schemeClr val="dk1"/>
              </a:buClr>
              <a:buSzPts val="1333"/>
              <a:buNone/>
              <a:defRPr sz="1333"/>
            </a:lvl6pPr>
            <a:lvl7pPr indent="-228600" lvl="6" marL="3200400" algn="l">
              <a:lnSpc>
                <a:spcPct val="90000"/>
              </a:lnSpc>
              <a:spcBef>
                <a:spcPts val="667"/>
              </a:spcBef>
              <a:spcAft>
                <a:spcPts val="0"/>
              </a:spcAft>
              <a:buClr>
                <a:schemeClr val="dk1"/>
              </a:buClr>
              <a:buSzPts val="1333"/>
              <a:buNone/>
              <a:defRPr sz="1333"/>
            </a:lvl7pPr>
            <a:lvl8pPr indent="-228600" lvl="7" marL="3657600" algn="l">
              <a:lnSpc>
                <a:spcPct val="90000"/>
              </a:lnSpc>
              <a:spcBef>
                <a:spcPts val="667"/>
              </a:spcBef>
              <a:spcAft>
                <a:spcPts val="0"/>
              </a:spcAft>
              <a:buClr>
                <a:schemeClr val="dk1"/>
              </a:buClr>
              <a:buSzPts val="1333"/>
              <a:buNone/>
              <a:defRPr sz="1333"/>
            </a:lvl8pPr>
            <a:lvl9pPr indent="-228600" lvl="8" marL="4114800" algn="l">
              <a:lnSpc>
                <a:spcPct val="90000"/>
              </a:lnSpc>
              <a:spcBef>
                <a:spcPts val="667"/>
              </a:spcBef>
              <a:spcAft>
                <a:spcPts val="0"/>
              </a:spcAft>
              <a:buClr>
                <a:schemeClr val="dk1"/>
              </a:buClr>
              <a:buSzPts val="1333"/>
              <a:buNone/>
              <a:defRPr sz="1333"/>
            </a:lvl9pPr>
          </a:lstStyle>
          <a:p/>
        </p:txBody>
      </p:sp>
      <p:sp>
        <p:nvSpPr>
          <p:cNvPr id="62" name="Google Shape;62;p15"/>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5"/>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5"/>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6"/>
          <p:cNvSpPr txBox="1"/>
          <p:nvPr>
            <p:ph type="title"/>
          </p:nvPr>
        </p:nvSpPr>
        <p:spPr>
          <a:xfrm>
            <a:off x="839788" y="731520"/>
            <a:ext cx="3932237" cy="256032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267"/>
              <a:buFont typeface="Calibri"/>
              <a:buNone/>
              <a:defRPr sz="4267"/>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6"/>
          <p:cNvSpPr/>
          <p:nvPr>
            <p:ph idx="2" type="pic"/>
          </p:nvPr>
        </p:nvSpPr>
        <p:spPr>
          <a:xfrm>
            <a:off x="5183188" y="1579882"/>
            <a:ext cx="6172200" cy="7797800"/>
          </a:xfrm>
          <a:prstGeom prst="rect">
            <a:avLst/>
          </a:prstGeom>
          <a:noFill/>
          <a:ln>
            <a:noFill/>
          </a:ln>
        </p:spPr>
      </p:sp>
      <p:sp>
        <p:nvSpPr>
          <p:cNvPr id="68" name="Google Shape;68;p16"/>
          <p:cNvSpPr txBox="1"/>
          <p:nvPr>
            <p:ph idx="1" type="body"/>
          </p:nvPr>
        </p:nvSpPr>
        <p:spPr>
          <a:xfrm>
            <a:off x="839788" y="3291840"/>
            <a:ext cx="3932237" cy="6098541"/>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333"/>
              </a:spcBef>
              <a:spcAft>
                <a:spcPts val="0"/>
              </a:spcAft>
              <a:buClr>
                <a:schemeClr val="dk1"/>
              </a:buClr>
              <a:buSzPts val="2133"/>
              <a:buNone/>
              <a:defRPr sz="2133"/>
            </a:lvl1pPr>
            <a:lvl2pPr indent="-228600" lvl="1" marL="914400" algn="l">
              <a:lnSpc>
                <a:spcPct val="90000"/>
              </a:lnSpc>
              <a:spcBef>
                <a:spcPts val="667"/>
              </a:spcBef>
              <a:spcAft>
                <a:spcPts val="0"/>
              </a:spcAft>
              <a:buClr>
                <a:schemeClr val="dk1"/>
              </a:buClr>
              <a:buSzPts val="1867"/>
              <a:buNone/>
              <a:defRPr sz="1867"/>
            </a:lvl2pPr>
            <a:lvl3pPr indent="-228600" lvl="2" marL="1371600" algn="l">
              <a:lnSpc>
                <a:spcPct val="90000"/>
              </a:lnSpc>
              <a:spcBef>
                <a:spcPts val="667"/>
              </a:spcBef>
              <a:spcAft>
                <a:spcPts val="0"/>
              </a:spcAft>
              <a:buClr>
                <a:schemeClr val="dk1"/>
              </a:buClr>
              <a:buSzPts val="1600"/>
              <a:buNone/>
              <a:defRPr sz="1600"/>
            </a:lvl3pPr>
            <a:lvl4pPr indent="-228600" lvl="3" marL="1828800" algn="l">
              <a:lnSpc>
                <a:spcPct val="90000"/>
              </a:lnSpc>
              <a:spcBef>
                <a:spcPts val="667"/>
              </a:spcBef>
              <a:spcAft>
                <a:spcPts val="0"/>
              </a:spcAft>
              <a:buClr>
                <a:schemeClr val="dk1"/>
              </a:buClr>
              <a:buSzPts val="1333"/>
              <a:buNone/>
              <a:defRPr sz="1333"/>
            </a:lvl4pPr>
            <a:lvl5pPr indent="-228600" lvl="4" marL="2286000" algn="l">
              <a:lnSpc>
                <a:spcPct val="90000"/>
              </a:lnSpc>
              <a:spcBef>
                <a:spcPts val="667"/>
              </a:spcBef>
              <a:spcAft>
                <a:spcPts val="0"/>
              </a:spcAft>
              <a:buClr>
                <a:schemeClr val="dk1"/>
              </a:buClr>
              <a:buSzPts val="1333"/>
              <a:buNone/>
              <a:defRPr sz="1333"/>
            </a:lvl5pPr>
            <a:lvl6pPr indent="-228600" lvl="5" marL="2743200" algn="l">
              <a:lnSpc>
                <a:spcPct val="90000"/>
              </a:lnSpc>
              <a:spcBef>
                <a:spcPts val="667"/>
              </a:spcBef>
              <a:spcAft>
                <a:spcPts val="0"/>
              </a:spcAft>
              <a:buClr>
                <a:schemeClr val="dk1"/>
              </a:buClr>
              <a:buSzPts val="1333"/>
              <a:buNone/>
              <a:defRPr sz="1333"/>
            </a:lvl6pPr>
            <a:lvl7pPr indent="-228600" lvl="6" marL="3200400" algn="l">
              <a:lnSpc>
                <a:spcPct val="90000"/>
              </a:lnSpc>
              <a:spcBef>
                <a:spcPts val="667"/>
              </a:spcBef>
              <a:spcAft>
                <a:spcPts val="0"/>
              </a:spcAft>
              <a:buClr>
                <a:schemeClr val="dk1"/>
              </a:buClr>
              <a:buSzPts val="1333"/>
              <a:buNone/>
              <a:defRPr sz="1333"/>
            </a:lvl7pPr>
            <a:lvl8pPr indent="-228600" lvl="7" marL="3657600" algn="l">
              <a:lnSpc>
                <a:spcPct val="90000"/>
              </a:lnSpc>
              <a:spcBef>
                <a:spcPts val="667"/>
              </a:spcBef>
              <a:spcAft>
                <a:spcPts val="0"/>
              </a:spcAft>
              <a:buClr>
                <a:schemeClr val="dk1"/>
              </a:buClr>
              <a:buSzPts val="1333"/>
              <a:buNone/>
              <a:defRPr sz="1333"/>
            </a:lvl8pPr>
            <a:lvl9pPr indent="-228600" lvl="8" marL="4114800" algn="l">
              <a:lnSpc>
                <a:spcPct val="90000"/>
              </a:lnSpc>
              <a:spcBef>
                <a:spcPts val="667"/>
              </a:spcBef>
              <a:spcAft>
                <a:spcPts val="0"/>
              </a:spcAft>
              <a:buClr>
                <a:schemeClr val="dk1"/>
              </a:buClr>
              <a:buSzPts val="1333"/>
              <a:buNone/>
              <a:defRPr sz="1333"/>
            </a:lvl9pPr>
          </a:lstStyle>
          <a:p/>
        </p:txBody>
      </p:sp>
      <p:sp>
        <p:nvSpPr>
          <p:cNvPr id="69" name="Google Shape;69;p16"/>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6"/>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6"/>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7"/>
          <p:cNvSpPr txBox="1"/>
          <p:nvPr>
            <p:ph type="title"/>
          </p:nvPr>
        </p:nvSpPr>
        <p:spPr>
          <a:xfrm>
            <a:off x="838200" y="584202"/>
            <a:ext cx="10515600" cy="2120901"/>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5867"/>
              <a:buFont typeface="Calibri"/>
              <a:buNone/>
              <a:defRPr b="0" i="0" sz="5867"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7"/>
          <p:cNvSpPr txBox="1"/>
          <p:nvPr>
            <p:ph idx="1" type="body"/>
          </p:nvPr>
        </p:nvSpPr>
        <p:spPr>
          <a:xfrm>
            <a:off x="838200" y="2921000"/>
            <a:ext cx="10515600" cy="6962141"/>
          </a:xfrm>
          <a:prstGeom prst="rect">
            <a:avLst/>
          </a:prstGeom>
          <a:noFill/>
          <a:ln>
            <a:noFill/>
          </a:ln>
        </p:spPr>
        <p:txBody>
          <a:bodyPr anchorCtr="0" anchor="t" bIns="45700" lIns="91425" spcFirstLastPara="1" rIns="91425" wrap="square" tIns="45700">
            <a:normAutofit/>
          </a:bodyPr>
          <a:lstStyle>
            <a:lvl1pPr indent="-465645" lvl="0" marL="457200" marR="0" rtl="0" algn="l">
              <a:lnSpc>
                <a:spcPct val="90000"/>
              </a:lnSpc>
              <a:spcBef>
                <a:spcPts val="1333"/>
              </a:spcBef>
              <a:spcAft>
                <a:spcPts val="0"/>
              </a:spcAft>
              <a:buClr>
                <a:schemeClr val="dk1"/>
              </a:buClr>
              <a:buSzPts val="3733"/>
              <a:buFont typeface="Arial"/>
              <a:buChar char="•"/>
              <a:defRPr b="0" i="0" sz="3733" u="none" cap="none" strike="noStrike">
                <a:solidFill>
                  <a:schemeClr val="dk1"/>
                </a:solidFill>
                <a:latin typeface="Calibri"/>
                <a:ea typeface="Calibri"/>
                <a:cs typeface="Calibri"/>
                <a:sym typeface="Calibri"/>
              </a:defRPr>
            </a:lvl1pPr>
            <a:lvl2pPr indent="-431800" lvl="1" marL="914400" marR="0" rtl="0" algn="l">
              <a:lnSpc>
                <a:spcPct val="90000"/>
              </a:lnSpc>
              <a:spcBef>
                <a:spcPts val="667"/>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2pPr>
            <a:lvl3pPr indent="-397954" lvl="2" marL="1371600" marR="0" rtl="0" algn="l">
              <a:lnSpc>
                <a:spcPct val="90000"/>
              </a:lnSpc>
              <a:spcBef>
                <a:spcPts val="667"/>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3pPr>
            <a:lvl4pPr indent="-381000" lvl="3" marL="18288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4pPr>
            <a:lvl5pPr indent="-381000" lvl="4" marL="22860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5pPr>
            <a:lvl6pPr indent="-381000" lvl="5" marL="27432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6pPr>
            <a:lvl7pPr indent="-381000" lvl="6" marL="32004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7pPr>
            <a:lvl8pPr indent="-381000" lvl="7" marL="36576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8pPr>
            <a:lvl9pPr indent="-381000" lvl="8" marL="41148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9pPr>
          </a:lstStyle>
          <a:p/>
        </p:txBody>
      </p:sp>
      <p:sp>
        <p:nvSpPr>
          <p:cNvPr id="12" name="Google Shape;12;p7"/>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7"/>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7"/>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1" Type="http://schemas.openxmlformats.org/officeDocument/2006/relationships/hyperlink" Target="https://www.hudexchange.info/resource/2033/hearth-coc-program-interim-rule/" TargetMode="External"/><Relationship Id="rId10" Type="http://schemas.openxmlformats.org/officeDocument/2006/relationships/hyperlink" Target="https://www.mdboscoc.org/_files/ugd/880085_0458b5a1493e4d62847746cc361f324c.pdf" TargetMode="External"/><Relationship Id="rId13" Type="http://schemas.openxmlformats.org/officeDocument/2006/relationships/hyperlink" Target="https://www.govinfo.gov/content/pkg/FR-2015-12-04/pdf/2015-30473.pdf" TargetMode="External"/><Relationship Id="rId12" Type="http://schemas.openxmlformats.org/officeDocument/2006/relationships/hyperlink" Target="https://www.hudexchange.info/resource/1715/mckinney-vento-homeless-assistance-act-amended-by-hearth-act-of-2009/" TargetMode="External"/><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png"/><Relationship Id="rId4" Type="http://schemas.openxmlformats.org/officeDocument/2006/relationships/hyperlink" Target="https://www.mdboscoc.org/_files/ugd/880085_03e4de3247c747bea87b0842377c9d41.pdf" TargetMode="External"/><Relationship Id="rId9" Type="http://schemas.openxmlformats.org/officeDocument/2006/relationships/hyperlink" Target="https://www.mdboscoc.org/_files/ugd/880085_0458b5a1493e4d62847746cc361f324c.pdf" TargetMode="External"/><Relationship Id="rId15" Type="http://schemas.openxmlformats.org/officeDocument/2006/relationships/hyperlink" Target="https://www.govinfo.gov/content/pkg/FR-2015-12-04/pdf/2015-30473.pdf" TargetMode="External"/><Relationship Id="rId14" Type="http://schemas.openxmlformats.org/officeDocument/2006/relationships/hyperlink" Target="https://www.govinfo.gov/content/pkg/FR-2015-12-04/pdf/2015-30473.pdf" TargetMode="External"/><Relationship Id="rId17" Type="http://schemas.openxmlformats.org/officeDocument/2006/relationships/hyperlink" Target="https://www.hudexchange.info/resources/documents/Coordinated-Entry-Core-Elements.pdf" TargetMode="External"/><Relationship Id="rId16" Type="http://schemas.openxmlformats.org/officeDocument/2006/relationships/hyperlink" Target="https://www.hudexchange.info/faqs/programs/continuum-of-care-coc-program/permanent-supportive-housing/for-many-persons-experiencing-chronic-homelessness-obtaining-the-required/" TargetMode="External"/><Relationship Id="rId5" Type="http://schemas.openxmlformats.org/officeDocument/2006/relationships/hyperlink" Target="https://www.mdboscoc.org/_files/ugd/880085_03e4de3247c747bea87b0842377c9d41.pdf" TargetMode="External"/><Relationship Id="rId6" Type="http://schemas.openxmlformats.org/officeDocument/2006/relationships/hyperlink" Target="https://www.mdboscoc.org/_files/ugd/880085_03e4de3247c747bea87b0842377c9d41.pdf" TargetMode="External"/><Relationship Id="rId7" Type="http://schemas.openxmlformats.org/officeDocument/2006/relationships/hyperlink" Target="https://www.mdboscoc.org/_files/ugd/880085_03e4de3247c747bea87b0842377c9d41.pdf" TargetMode="External"/><Relationship Id="rId8" Type="http://schemas.openxmlformats.org/officeDocument/2006/relationships/hyperlink" Target="https://www.mdboscoc.org/_files/ugd/880085_03e4de3247c747bea87b0842377c9d41.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https://files.hudexchange.info/resources/documents/HomelessDefinition_RecordkeepingRequirementsandCriteria.pdf" TargetMode="External"/><Relationship Id="rId4" Type="http://schemas.openxmlformats.org/officeDocument/2006/relationships/hyperlink" Target="https://www.hudexchange.info/faqs/2872/for-many-persons-experiencing-chronic-homelessness-obtaining-the-required/" TargetMode="External"/><Relationship Id="rId5"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www.mdboscoc.org/_files/ugd/880085_03e4de3247c747bea87b0842377c9d41.pdf" TargetMode="Externa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s://www.mdboscoc.org/_files/ugd/880085_79ab333fdc71488bb0591fee8ef4bc42.pdf"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descr="Logo&#10;&#10;Description automatically generated with low confidence" id="88" name="Google Shape;88;g1c5962e6bd9_0_12"/>
          <p:cNvPicPr preferRelativeResize="0"/>
          <p:nvPr/>
        </p:nvPicPr>
        <p:blipFill rotWithShape="1">
          <a:blip r:embed="rId3">
            <a:alphaModFix/>
          </a:blip>
          <a:srcRect b="0" l="0" r="0" t="0"/>
          <a:stretch/>
        </p:blipFill>
        <p:spPr>
          <a:xfrm>
            <a:off x="257174" y="240030"/>
            <a:ext cx="1068980" cy="1236345"/>
          </a:xfrm>
          <a:prstGeom prst="rect">
            <a:avLst/>
          </a:prstGeom>
          <a:noFill/>
          <a:ln>
            <a:noFill/>
          </a:ln>
        </p:spPr>
      </p:pic>
      <p:cxnSp>
        <p:nvCxnSpPr>
          <p:cNvPr id="89" name="Google Shape;89;g1c5962e6bd9_0_12"/>
          <p:cNvCxnSpPr/>
          <p:nvPr/>
        </p:nvCxnSpPr>
        <p:spPr>
          <a:xfrm>
            <a:off x="1490664" y="1476374"/>
            <a:ext cx="9210600" cy="0"/>
          </a:xfrm>
          <a:prstGeom prst="straightConnector1">
            <a:avLst/>
          </a:prstGeom>
          <a:noFill/>
          <a:ln cap="flat" cmpd="sng" w="38100">
            <a:solidFill>
              <a:srgbClr val="60A89E"/>
            </a:solidFill>
            <a:prstDash val="solid"/>
            <a:miter lim="800000"/>
            <a:headEnd len="sm" w="sm" type="none"/>
            <a:tailEnd len="sm" w="sm" type="none"/>
          </a:ln>
        </p:spPr>
      </p:cxnSp>
      <p:sp>
        <p:nvSpPr>
          <p:cNvPr id="90" name="Google Shape;90;g1c5962e6bd9_0_12"/>
          <p:cNvSpPr txBox="1"/>
          <p:nvPr/>
        </p:nvSpPr>
        <p:spPr>
          <a:xfrm>
            <a:off x="1495313" y="427617"/>
            <a:ext cx="9201300" cy="10158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1800" u="none" cap="none" strike="noStrike">
                <a:solidFill>
                  <a:srgbClr val="30324B"/>
                </a:solidFill>
                <a:latin typeface="Century Gothic"/>
                <a:ea typeface="Century Gothic"/>
                <a:cs typeface="Century Gothic"/>
                <a:sym typeface="Century Gothic"/>
              </a:rPr>
              <a:t>From Homeless to Housed: Coordinated Entry Flowchart</a:t>
            </a:r>
            <a:endParaRPr/>
          </a:p>
          <a:p>
            <a:pPr indent="0" lvl="0" marL="0" marR="0" rtl="0" algn="ctr">
              <a:spcBef>
                <a:spcPts val="0"/>
              </a:spcBef>
              <a:spcAft>
                <a:spcPts val="0"/>
              </a:spcAft>
              <a:buNone/>
            </a:pPr>
            <a:r>
              <a:t/>
            </a:r>
            <a:endParaRPr b="1" i="0" sz="600" u="none" cap="none" strike="noStrike">
              <a:solidFill>
                <a:srgbClr val="30324B"/>
              </a:solidFill>
              <a:latin typeface="Century Gothic"/>
              <a:ea typeface="Century Gothic"/>
              <a:cs typeface="Century Gothic"/>
              <a:sym typeface="Century Gothic"/>
            </a:endParaRPr>
          </a:p>
          <a:p>
            <a:pPr indent="0" lvl="0" marL="0" marR="0" rtl="0" algn="ctr">
              <a:spcBef>
                <a:spcPts val="0"/>
              </a:spcBef>
              <a:spcAft>
                <a:spcPts val="0"/>
              </a:spcAft>
              <a:buNone/>
            </a:pPr>
            <a:r>
              <a:rPr b="1" lang="en-US" sz="3600">
                <a:solidFill>
                  <a:srgbClr val="FFC000"/>
                </a:solidFill>
                <a:latin typeface="Century Gothic"/>
                <a:ea typeface="Century Gothic"/>
                <a:cs typeface="Century Gothic"/>
                <a:sym typeface="Century Gothic"/>
              </a:rPr>
              <a:t>Southern Maryland</a:t>
            </a:r>
            <a:r>
              <a:rPr b="1" i="0" lang="en-US" sz="3600" u="none" cap="none" strike="noStrike">
                <a:solidFill>
                  <a:srgbClr val="FFC000"/>
                </a:solidFill>
                <a:latin typeface="Century Gothic"/>
                <a:ea typeface="Century Gothic"/>
                <a:cs typeface="Century Gothic"/>
                <a:sym typeface="Century Gothic"/>
              </a:rPr>
              <a:t> </a:t>
            </a:r>
            <a:r>
              <a:rPr b="1" lang="en-US" sz="3600">
                <a:solidFill>
                  <a:srgbClr val="FFC000"/>
                </a:solidFill>
                <a:latin typeface="Century Gothic"/>
                <a:ea typeface="Century Gothic"/>
                <a:cs typeface="Century Gothic"/>
                <a:sym typeface="Century Gothic"/>
              </a:rPr>
              <a:t>LHC</a:t>
            </a:r>
            <a:endParaRPr/>
          </a:p>
        </p:txBody>
      </p:sp>
      <p:sp>
        <p:nvSpPr>
          <p:cNvPr id="91" name="Google Shape;91;g1c5962e6bd9_0_12"/>
          <p:cNvSpPr txBox="1"/>
          <p:nvPr/>
        </p:nvSpPr>
        <p:spPr>
          <a:xfrm flipH="1" rot="-5400000">
            <a:off x="-232725" y="2369475"/>
            <a:ext cx="16002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US" sz="1800">
                <a:latin typeface="Century Gothic"/>
                <a:ea typeface="Century Gothic"/>
                <a:cs typeface="Century Gothic"/>
                <a:sym typeface="Century Gothic"/>
              </a:rPr>
              <a:t>Access sites</a:t>
            </a:r>
            <a:endParaRPr b="1" sz="1800">
              <a:latin typeface="Century Gothic"/>
              <a:ea typeface="Century Gothic"/>
              <a:cs typeface="Century Gothic"/>
              <a:sym typeface="Century Gothic"/>
            </a:endParaRPr>
          </a:p>
        </p:txBody>
      </p:sp>
      <p:sp>
        <p:nvSpPr>
          <p:cNvPr id="92" name="Google Shape;92;g1c5962e6bd9_0_12"/>
          <p:cNvSpPr/>
          <p:nvPr/>
        </p:nvSpPr>
        <p:spPr>
          <a:xfrm>
            <a:off x="6531339" y="2133975"/>
            <a:ext cx="1216200" cy="937200"/>
          </a:xfrm>
          <a:prstGeom prst="rect">
            <a:avLst/>
          </a:prstGeom>
          <a:solidFill>
            <a:srgbClr val="FFF2CC"/>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US" sz="1600">
                <a:latin typeface="Century Gothic"/>
                <a:ea typeface="Century Gothic"/>
                <a:cs typeface="Century Gothic"/>
                <a:sym typeface="Century Gothic"/>
              </a:rPr>
              <a:t>Three Oaks</a:t>
            </a:r>
            <a:endParaRPr sz="1600">
              <a:latin typeface="Century Gothic"/>
              <a:ea typeface="Century Gothic"/>
              <a:cs typeface="Century Gothic"/>
              <a:sym typeface="Century Gothic"/>
            </a:endParaRPr>
          </a:p>
        </p:txBody>
      </p:sp>
      <p:sp>
        <p:nvSpPr>
          <p:cNvPr id="93" name="Google Shape;93;g1c5962e6bd9_0_12"/>
          <p:cNvSpPr/>
          <p:nvPr/>
        </p:nvSpPr>
        <p:spPr>
          <a:xfrm>
            <a:off x="8247426" y="2136225"/>
            <a:ext cx="1216200" cy="932700"/>
          </a:xfrm>
          <a:prstGeom prst="rect">
            <a:avLst/>
          </a:prstGeom>
          <a:solidFill>
            <a:srgbClr val="FFF2CC"/>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US" sz="1600">
                <a:latin typeface="Century Gothic"/>
                <a:ea typeface="Century Gothic"/>
                <a:cs typeface="Century Gothic"/>
                <a:sym typeface="Century Gothic"/>
              </a:rPr>
              <a:t>DSS</a:t>
            </a:r>
            <a:endParaRPr sz="1600">
              <a:latin typeface="Century Gothic"/>
              <a:ea typeface="Century Gothic"/>
              <a:cs typeface="Century Gothic"/>
              <a:sym typeface="Century Gothic"/>
            </a:endParaRPr>
          </a:p>
        </p:txBody>
      </p:sp>
      <p:sp>
        <p:nvSpPr>
          <p:cNvPr id="94" name="Google Shape;94;g1c5962e6bd9_0_12"/>
          <p:cNvSpPr/>
          <p:nvPr/>
        </p:nvSpPr>
        <p:spPr>
          <a:xfrm>
            <a:off x="7837275" y="3355071"/>
            <a:ext cx="314100" cy="892200"/>
          </a:xfrm>
          <a:prstGeom prst="downArrow">
            <a:avLst>
              <a:gd fmla="val 50000" name="adj1"/>
              <a:gd fmla="val 50000" name="adj2"/>
            </a:avLst>
          </a:prstGeom>
          <a:solidFill>
            <a:schemeClr val="dk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g1c5962e6bd9_0_12"/>
          <p:cNvSpPr txBox="1"/>
          <p:nvPr/>
        </p:nvSpPr>
        <p:spPr>
          <a:xfrm rot="-5400000">
            <a:off x="-232725" y="4816525"/>
            <a:ext cx="16002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US" sz="1800">
                <a:solidFill>
                  <a:schemeClr val="dk1"/>
                </a:solidFill>
                <a:latin typeface="Century Gothic"/>
                <a:ea typeface="Century Gothic"/>
                <a:cs typeface="Century Gothic"/>
                <a:sym typeface="Century Gothic"/>
              </a:rPr>
              <a:t>Assessment</a:t>
            </a:r>
            <a:endParaRPr sz="1300">
              <a:latin typeface="Century Gothic"/>
              <a:ea typeface="Century Gothic"/>
              <a:cs typeface="Century Gothic"/>
              <a:sym typeface="Century Gothic"/>
            </a:endParaRPr>
          </a:p>
        </p:txBody>
      </p:sp>
      <p:sp>
        <p:nvSpPr>
          <p:cNvPr id="96" name="Google Shape;96;g1c5962e6bd9_0_12"/>
          <p:cNvSpPr/>
          <p:nvPr/>
        </p:nvSpPr>
        <p:spPr>
          <a:xfrm>
            <a:off x="1159925" y="4302773"/>
            <a:ext cx="1527000" cy="1489200"/>
          </a:xfrm>
          <a:prstGeom prst="rect">
            <a:avLst/>
          </a:prstGeom>
          <a:solidFill>
            <a:srgbClr val="D0E0E3"/>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lang="en-US" sz="1800">
                <a:latin typeface="Century Gothic"/>
                <a:ea typeface="Century Gothic"/>
                <a:cs typeface="Century Gothic"/>
                <a:sym typeface="Century Gothic"/>
              </a:rPr>
              <a:t>Agency assessment to capture HUD data elements</a:t>
            </a:r>
            <a:endParaRPr sz="1800">
              <a:latin typeface="Century Gothic"/>
              <a:ea typeface="Century Gothic"/>
              <a:cs typeface="Century Gothic"/>
              <a:sym typeface="Century Gothic"/>
            </a:endParaRPr>
          </a:p>
        </p:txBody>
      </p:sp>
      <p:sp>
        <p:nvSpPr>
          <p:cNvPr id="97" name="Google Shape;97;g1c5962e6bd9_0_12"/>
          <p:cNvSpPr/>
          <p:nvPr/>
        </p:nvSpPr>
        <p:spPr>
          <a:xfrm>
            <a:off x="3246819" y="4507829"/>
            <a:ext cx="1527000" cy="1079100"/>
          </a:xfrm>
          <a:prstGeom prst="rect">
            <a:avLst/>
          </a:prstGeom>
          <a:solidFill>
            <a:srgbClr val="D0E0E3"/>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US" sz="1800">
                <a:latin typeface="Century Gothic"/>
                <a:ea typeface="Century Gothic"/>
                <a:cs typeface="Century Gothic"/>
                <a:sym typeface="Century Gothic"/>
              </a:rPr>
              <a:t>ROI for HMIS</a:t>
            </a:r>
            <a:endParaRPr sz="1800">
              <a:latin typeface="Century Gothic"/>
              <a:ea typeface="Century Gothic"/>
              <a:cs typeface="Century Gothic"/>
              <a:sym typeface="Century Gothic"/>
            </a:endParaRPr>
          </a:p>
        </p:txBody>
      </p:sp>
      <p:sp>
        <p:nvSpPr>
          <p:cNvPr id="98" name="Google Shape;98;g1c5962e6bd9_0_12"/>
          <p:cNvSpPr/>
          <p:nvPr/>
        </p:nvSpPr>
        <p:spPr>
          <a:xfrm>
            <a:off x="5960125" y="4508954"/>
            <a:ext cx="1525800" cy="1079100"/>
          </a:xfrm>
          <a:prstGeom prst="rect">
            <a:avLst/>
          </a:prstGeom>
          <a:solidFill>
            <a:srgbClr val="D0E0E3"/>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US" sz="1800">
                <a:latin typeface="Century Gothic"/>
                <a:ea typeface="Century Gothic"/>
                <a:cs typeface="Century Gothic"/>
                <a:sym typeface="Century Gothic"/>
              </a:rPr>
              <a:t>VI-SPDAT</a:t>
            </a:r>
            <a:endParaRPr sz="1800">
              <a:latin typeface="Century Gothic"/>
              <a:ea typeface="Century Gothic"/>
              <a:cs typeface="Century Gothic"/>
              <a:sym typeface="Century Gothic"/>
            </a:endParaRPr>
          </a:p>
        </p:txBody>
      </p:sp>
      <p:sp>
        <p:nvSpPr>
          <p:cNvPr id="99" name="Google Shape;99;g1c5962e6bd9_0_12"/>
          <p:cNvSpPr/>
          <p:nvPr/>
        </p:nvSpPr>
        <p:spPr>
          <a:xfrm>
            <a:off x="8502731" y="4507829"/>
            <a:ext cx="1525800" cy="1079100"/>
          </a:xfrm>
          <a:prstGeom prst="rect">
            <a:avLst/>
          </a:prstGeom>
          <a:solidFill>
            <a:srgbClr val="D0E0E3"/>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US" sz="1800">
                <a:latin typeface="Century Gothic"/>
                <a:ea typeface="Century Gothic"/>
                <a:cs typeface="Century Gothic"/>
                <a:sym typeface="Century Gothic"/>
              </a:rPr>
              <a:t>ROI for HMIS</a:t>
            </a:r>
            <a:endParaRPr sz="1800">
              <a:latin typeface="Century Gothic"/>
              <a:ea typeface="Century Gothic"/>
              <a:cs typeface="Century Gothic"/>
              <a:sym typeface="Century Gothic"/>
            </a:endParaRPr>
          </a:p>
        </p:txBody>
      </p:sp>
      <p:sp>
        <p:nvSpPr>
          <p:cNvPr id="100" name="Google Shape;100;g1c5962e6bd9_0_12"/>
          <p:cNvSpPr/>
          <p:nvPr/>
        </p:nvSpPr>
        <p:spPr>
          <a:xfrm>
            <a:off x="2728378" y="4856592"/>
            <a:ext cx="477000" cy="448800"/>
          </a:xfrm>
          <a:prstGeom prst="mathPlus">
            <a:avLst>
              <a:gd fmla="val 23520" name="adj1"/>
            </a:avLst>
          </a:prstGeom>
          <a:solidFill>
            <a:srgbClr val="A2C4C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sz="1800">
              <a:latin typeface="Century Gothic"/>
              <a:ea typeface="Century Gothic"/>
              <a:cs typeface="Century Gothic"/>
              <a:sym typeface="Century Gothic"/>
            </a:endParaRPr>
          </a:p>
        </p:txBody>
      </p:sp>
      <p:sp>
        <p:nvSpPr>
          <p:cNvPr id="101" name="Google Shape;101;g1c5962e6bd9_0_12"/>
          <p:cNvSpPr/>
          <p:nvPr/>
        </p:nvSpPr>
        <p:spPr>
          <a:xfrm>
            <a:off x="7755816" y="4800579"/>
            <a:ext cx="477000" cy="448800"/>
          </a:xfrm>
          <a:prstGeom prst="mathPlus">
            <a:avLst>
              <a:gd fmla="val 23520" name="adj1"/>
            </a:avLst>
          </a:prstGeom>
          <a:solidFill>
            <a:srgbClr val="A2C4C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sz="1800">
              <a:latin typeface="Century Gothic"/>
              <a:ea typeface="Century Gothic"/>
              <a:cs typeface="Century Gothic"/>
              <a:sym typeface="Century Gothic"/>
            </a:endParaRPr>
          </a:p>
        </p:txBody>
      </p:sp>
      <p:sp>
        <p:nvSpPr>
          <p:cNvPr id="102" name="Google Shape;102;g1c5962e6bd9_0_12"/>
          <p:cNvSpPr/>
          <p:nvPr/>
        </p:nvSpPr>
        <p:spPr>
          <a:xfrm>
            <a:off x="5938950" y="5811825"/>
            <a:ext cx="314100" cy="892200"/>
          </a:xfrm>
          <a:prstGeom prst="downArrow">
            <a:avLst>
              <a:gd fmla="val 50000" name="adj1"/>
              <a:gd fmla="val 50000" name="adj2"/>
            </a:avLst>
          </a:prstGeom>
          <a:solidFill>
            <a:schemeClr val="dk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3" name="Google Shape;103;g1c5962e6bd9_0_12"/>
          <p:cNvGrpSpPr/>
          <p:nvPr/>
        </p:nvGrpSpPr>
        <p:grpSpPr>
          <a:xfrm>
            <a:off x="1715550" y="7025825"/>
            <a:ext cx="8482475" cy="1015800"/>
            <a:chOff x="1655675" y="7058098"/>
            <a:chExt cx="8482475" cy="1015800"/>
          </a:xfrm>
        </p:grpSpPr>
        <p:sp>
          <p:nvSpPr>
            <p:cNvPr id="104" name="Google Shape;104;g1c5962e6bd9_0_12"/>
            <p:cNvSpPr/>
            <p:nvPr/>
          </p:nvSpPr>
          <p:spPr>
            <a:xfrm>
              <a:off x="1655675" y="7058098"/>
              <a:ext cx="2738100" cy="1015800"/>
            </a:xfrm>
            <a:prstGeom prst="rect">
              <a:avLst/>
            </a:prstGeom>
            <a:solidFill>
              <a:srgbClr val="DEDFEA"/>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US" sz="1700">
                  <a:solidFill>
                    <a:schemeClr val="dk1"/>
                  </a:solidFill>
                  <a:latin typeface="Century Gothic"/>
                  <a:ea typeface="Century Gothic"/>
                  <a:cs typeface="Century Gothic"/>
                  <a:sym typeface="Century Gothic"/>
                </a:rPr>
                <a:t>Coordinator maintains BNL on a Google doc (includes all three counties)</a:t>
              </a:r>
              <a:endParaRPr sz="1700">
                <a:solidFill>
                  <a:schemeClr val="dk1"/>
                </a:solidFill>
                <a:latin typeface="Century Gothic"/>
                <a:ea typeface="Century Gothic"/>
                <a:cs typeface="Century Gothic"/>
                <a:sym typeface="Century Gothic"/>
              </a:endParaRPr>
            </a:p>
          </p:txBody>
        </p:sp>
        <p:sp>
          <p:nvSpPr>
            <p:cNvPr id="105" name="Google Shape;105;g1c5962e6bd9_0_12"/>
            <p:cNvSpPr/>
            <p:nvPr/>
          </p:nvSpPr>
          <p:spPr>
            <a:xfrm>
              <a:off x="7678450" y="7058556"/>
              <a:ext cx="2459700" cy="1014900"/>
            </a:xfrm>
            <a:prstGeom prst="rect">
              <a:avLst/>
            </a:prstGeom>
            <a:solidFill>
              <a:srgbClr val="DEDFEA"/>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US" sz="1700">
                  <a:latin typeface="Century Gothic"/>
                  <a:ea typeface="Century Gothic"/>
                  <a:cs typeface="Century Gothic"/>
                  <a:sym typeface="Century Gothic"/>
                </a:rPr>
                <a:t>Each county has case conferencing meetings once or twice a month</a:t>
              </a:r>
              <a:endParaRPr sz="1700">
                <a:latin typeface="Century Gothic"/>
                <a:ea typeface="Century Gothic"/>
                <a:cs typeface="Century Gothic"/>
                <a:sym typeface="Century Gothic"/>
              </a:endParaRPr>
            </a:p>
          </p:txBody>
        </p:sp>
        <p:sp>
          <p:nvSpPr>
            <p:cNvPr id="106" name="Google Shape;106;g1c5962e6bd9_0_12"/>
            <p:cNvSpPr/>
            <p:nvPr/>
          </p:nvSpPr>
          <p:spPr>
            <a:xfrm>
              <a:off x="4804475" y="7058556"/>
              <a:ext cx="2463300" cy="1014900"/>
            </a:xfrm>
            <a:prstGeom prst="rect">
              <a:avLst/>
            </a:prstGeom>
            <a:solidFill>
              <a:srgbClr val="DEDFEA"/>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US" sz="1800">
                  <a:latin typeface="Century Gothic"/>
                  <a:ea typeface="Century Gothic"/>
                  <a:cs typeface="Century Gothic"/>
                  <a:sym typeface="Century Gothic"/>
                </a:rPr>
                <a:t>BNL uses VI-SPDAT score to prioritize </a:t>
              </a:r>
              <a:endParaRPr sz="1800">
                <a:latin typeface="Century Gothic"/>
                <a:ea typeface="Century Gothic"/>
                <a:cs typeface="Century Gothic"/>
                <a:sym typeface="Century Gothic"/>
              </a:endParaRPr>
            </a:p>
          </p:txBody>
        </p:sp>
      </p:grpSp>
      <p:sp>
        <p:nvSpPr>
          <p:cNvPr id="107" name="Google Shape;107;g1c5962e6bd9_0_12"/>
          <p:cNvSpPr txBox="1"/>
          <p:nvPr/>
        </p:nvSpPr>
        <p:spPr>
          <a:xfrm rot="-5400000">
            <a:off x="-232725" y="7302875"/>
            <a:ext cx="16002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US" sz="1800">
                <a:solidFill>
                  <a:schemeClr val="dk1"/>
                </a:solidFill>
                <a:latin typeface="Century Gothic"/>
                <a:ea typeface="Century Gothic"/>
                <a:cs typeface="Century Gothic"/>
                <a:sym typeface="Century Gothic"/>
              </a:rPr>
              <a:t>Prioritization</a:t>
            </a:r>
            <a:endParaRPr sz="1300">
              <a:latin typeface="Century Gothic"/>
              <a:ea typeface="Century Gothic"/>
              <a:cs typeface="Century Gothic"/>
              <a:sym typeface="Century Gothic"/>
            </a:endParaRPr>
          </a:p>
        </p:txBody>
      </p:sp>
      <p:sp>
        <p:nvSpPr>
          <p:cNvPr id="108" name="Google Shape;108;g1c5962e6bd9_0_12"/>
          <p:cNvSpPr txBox="1"/>
          <p:nvPr/>
        </p:nvSpPr>
        <p:spPr>
          <a:xfrm rot="-5400000">
            <a:off x="-232725" y="9755625"/>
            <a:ext cx="16002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US" sz="1800">
                <a:solidFill>
                  <a:schemeClr val="dk1"/>
                </a:solidFill>
                <a:latin typeface="Century Gothic"/>
                <a:ea typeface="Century Gothic"/>
                <a:cs typeface="Century Gothic"/>
                <a:sym typeface="Century Gothic"/>
              </a:rPr>
              <a:t>Referral</a:t>
            </a:r>
            <a:endParaRPr sz="1800">
              <a:latin typeface="Century Gothic"/>
              <a:ea typeface="Century Gothic"/>
              <a:cs typeface="Century Gothic"/>
              <a:sym typeface="Century Gothic"/>
            </a:endParaRPr>
          </a:p>
        </p:txBody>
      </p:sp>
      <p:sp>
        <p:nvSpPr>
          <p:cNvPr id="109" name="Google Shape;109;g1c5962e6bd9_0_12"/>
          <p:cNvSpPr/>
          <p:nvPr/>
        </p:nvSpPr>
        <p:spPr>
          <a:xfrm>
            <a:off x="5938950" y="8298179"/>
            <a:ext cx="314100" cy="892200"/>
          </a:xfrm>
          <a:prstGeom prst="downArrow">
            <a:avLst>
              <a:gd fmla="val 50000" name="adj1"/>
              <a:gd fmla="val 50000" name="adj2"/>
            </a:avLst>
          </a:prstGeom>
          <a:solidFill>
            <a:schemeClr val="dk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g1c5962e6bd9_0_12"/>
          <p:cNvSpPr/>
          <p:nvPr/>
        </p:nvSpPr>
        <p:spPr>
          <a:xfrm>
            <a:off x="4575150" y="9446925"/>
            <a:ext cx="3041700" cy="1079100"/>
          </a:xfrm>
          <a:prstGeom prst="rect">
            <a:avLst/>
          </a:prstGeom>
          <a:solidFill>
            <a:srgbClr val="E4F0EE"/>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US" sz="1800">
                <a:latin typeface="Century Gothic"/>
                <a:ea typeface="Century Gothic"/>
                <a:cs typeface="Century Gothic"/>
                <a:sym typeface="Century Gothic"/>
              </a:rPr>
              <a:t>Sara will refer client from BNL for PSH vacancy</a:t>
            </a:r>
            <a:endParaRPr sz="1800">
              <a:latin typeface="Century Gothic"/>
              <a:ea typeface="Century Gothic"/>
              <a:cs typeface="Century Gothic"/>
              <a:sym typeface="Century Gothic"/>
            </a:endParaRPr>
          </a:p>
        </p:txBody>
      </p:sp>
      <p:sp>
        <p:nvSpPr>
          <p:cNvPr id="111" name="Google Shape;111;g1c5962e6bd9_0_12"/>
          <p:cNvSpPr txBox="1"/>
          <p:nvPr/>
        </p:nvSpPr>
        <p:spPr>
          <a:xfrm>
            <a:off x="10416225" y="10389700"/>
            <a:ext cx="1590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solidFill>
                  <a:srgbClr val="50537C"/>
                </a:solidFill>
                <a:latin typeface="Century Gothic"/>
                <a:ea typeface="Century Gothic"/>
                <a:cs typeface="Century Gothic"/>
                <a:sym typeface="Century Gothic"/>
              </a:rPr>
              <a:t>December 2022</a:t>
            </a:r>
            <a:endParaRPr>
              <a:solidFill>
                <a:srgbClr val="50537C"/>
              </a:solidFill>
              <a:latin typeface="Century Gothic"/>
              <a:ea typeface="Century Gothic"/>
              <a:cs typeface="Century Gothic"/>
              <a:sym typeface="Century Gothic"/>
            </a:endParaRPr>
          </a:p>
        </p:txBody>
      </p:sp>
      <p:sp>
        <p:nvSpPr>
          <p:cNvPr id="112" name="Google Shape;112;g1c5962e6bd9_0_12"/>
          <p:cNvSpPr/>
          <p:nvPr/>
        </p:nvSpPr>
        <p:spPr>
          <a:xfrm>
            <a:off x="2499989" y="2131725"/>
            <a:ext cx="1216200" cy="937200"/>
          </a:xfrm>
          <a:prstGeom prst="rect">
            <a:avLst/>
          </a:prstGeom>
          <a:solidFill>
            <a:srgbClr val="FFF2CC"/>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US" sz="1600">
                <a:latin typeface="Century Gothic"/>
                <a:ea typeface="Century Gothic"/>
                <a:cs typeface="Century Gothic"/>
                <a:sym typeface="Century Gothic"/>
              </a:rPr>
              <a:t>PATH</a:t>
            </a:r>
            <a:endParaRPr sz="1600">
              <a:latin typeface="Century Gothic"/>
              <a:ea typeface="Century Gothic"/>
              <a:cs typeface="Century Gothic"/>
              <a:sym typeface="Century Gothic"/>
            </a:endParaRPr>
          </a:p>
        </p:txBody>
      </p:sp>
      <p:sp>
        <p:nvSpPr>
          <p:cNvPr id="113" name="Google Shape;113;g1c5962e6bd9_0_12"/>
          <p:cNvSpPr/>
          <p:nvPr/>
        </p:nvSpPr>
        <p:spPr>
          <a:xfrm>
            <a:off x="2951050" y="3342271"/>
            <a:ext cx="314100" cy="892200"/>
          </a:xfrm>
          <a:prstGeom prst="downArrow">
            <a:avLst>
              <a:gd fmla="val 50000" name="adj1"/>
              <a:gd fmla="val 50000" name="adj2"/>
            </a:avLst>
          </a:prstGeom>
          <a:solidFill>
            <a:schemeClr val="dk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pic>
        <p:nvPicPr>
          <p:cNvPr descr="Logo&#10;&#10;Description automatically generated with low confidence" id="234" name="Google Shape;234;g1c5962e6bd9_1_0"/>
          <p:cNvPicPr preferRelativeResize="0"/>
          <p:nvPr/>
        </p:nvPicPr>
        <p:blipFill rotWithShape="1">
          <a:blip r:embed="rId3">
            <a:alphaModFix/>
          </a:blip>
          <a:srcRect b="0" l="0" r="0" t="0"/>
          <a:stretch/>
        </p:blipFill>
        <p:spPr>
          <a:xfrm>
            <a:off x="257174" y="240030"/>
            <a:ext cx="1068980" cy="1236345"/>
          </a:xfrm>
          <a:prstGeom prst="rect">
            <a:avLst/>
          </a:prstGeom>
          <a:noFill/>
          <a:ln>
            <a:noFill/>
          </a:ln>
        </p:spPr>
      </p:pic>
      <p:cxnSp>
        <p:nvCxnSpPr>
          <p:cNvPr id="235" name="Google Shape;235;g1c5962e6bd9_1_0"/>
          <p:cNvCxnSpPr/>
          <p:nvPr/>
        </p:nvCxnSpPr>
        <p:spPr>
          <a:xfrm>
            <a:off x="1490664" y="1476374"/>
            <a:ext cx="9210600" cy="0"/>
          </a:xfrm>
          <a:prstGeom prst="straightConnector1">
            <a:avLst/>
          </a:prstGeom>
          <a:noFill/>
          <a:ln cap="flat" cmpd="sng" w="38100">
            <a:solidFill>
              <a:srgbClr val="60A89E"/>
            </a:solidFill>
            <a:prstDash val="solid"/>
            <a:miter lim="800000"/>
            <a:headEnd len="sm" w="sm" type="none"/>
            <a:tailEnd len="sm" w="sm" type="none"/>
          </a:ln>
        </p:spPr>
      </p:cxnSp>
      <p:sp>
        <p:nvSpPr>
          <p:cNvPr id="236" name="Google Shape;236;g1c5962e6bd9_1_0"/>
          <p:cNvSpPr txBox="1"/>
          <p:nvPr/>
        </p:nvSpPr>
        <p:spPr>
          <a:xfrm>
            <a:off x="1495313" y="427617"/>
            <a:ext cx="9201300" cy="1015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50537C"/>
                </a:solidFill>
                <a:latin typeface="Century Gothic"/>
                <a:ea typeface="Century Gothic"/>
                <a:cs typeface="Century Gothic"/>
                <a:sym typeface="Century Gothic"/>
              </a:rPr>
              <a:t>From Homeless to Housed: Coordinated Entry </a:t>
            </a:r>
            <a:r>
              <a:rPr b="1" lang="en-US" sz="1800">
                <a:solidFill>
                  <a:srgbClr val="50537C"/>
                </a:solidFill>
                <a:latin typeface="Century Gothic"/>
                <a:ea typeface="Century Gothic"/>
                <a:cs typeface="Century Gothic"/>
                <a:sym typeface="Century Gothic"/>
              </a:rPr>
              <a:t>Resources</a:t>
            </a:r>
            <a:endParaRPr b="0" i="0" sz="1400" u="none" cap="none" strike="noStrike">
              <a:solidFill>
                <a:srgbClr val="50537C"/>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600"/>
              <a:buFont typeface="Arial"/>
              <a:buNone/>
            </a:pPr>
            <a:r>
              <a:t/>
            </a:r>
            <a:endParaRPr b="1" i="0" sz="600" u="none" cap="none" strike="noStrike">
              <a:solidFill>
                <a:srgbClr val="30324B"/>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3600"/>
              <a:buFont typeface="Arial"/>
              <a:buNone/>
            </a:pPr>
            <a:r>
              <a:rPr b="1" lang="en-US" sz="3600">
                <a:solidFill>
                  <a:srgbClr val="FFC000"/>
                </a:solidFill>
                <a:latin typeface="Century Gothic"/>
                <a:ea typeface="Century Gothic"/>
                <a:cs typeface="Century Gothic"/>
                <a:sym typeface="Century Gothic"/>
              </a:rPr>
              <a:t>Southern Maryland</a:t>
            </a:r>
            <a:r>
              <a:rPr b="1" i="0" lang="en-US" sz="3600" u="none" cap="none" strike="noStrike">
                <a:solidFill>
                  <a:srgbClr val="FFC000"/>
                </a:solidFill>
                <a:latin typeface="Century Gothic"/>
                <a:ea typeface="Century Gothic"/>
                <a:cs typeface="Century Gothic"/>
                <a:sym typeface="Century Gothic"/>
              </a:rPr>
              <a:t> </a:t>
            </a:r>
            <a:r>
              <a:rPr b="1" lang="en-US" sz="3600">
                <a:solidFill>
                  <a:srgbClr val="FFC000"/>
                </a:solidFill>
                <a:latin typeface="Century Gothic"/>
                <a:ea typeface="Century Gothic"/>
                <a:cs typeface="Century Gothic"/>
                <a:sym typeface="Century Gothic"/>
              </a:rPr>
              <a:t>LHC</a:t>
            </a:r>
            <a:endParaRPr b="0" i="0" sz="1400" u="none" cap="none" strike="noStrike">
              <a:solidFill>
                <a:srgbClr val="000000"/>
              </a:solidFill>
              <a:latin typeface="Arial"/>
              <a:ea typeface="Arial"/>
              <a:cs typeface="Arial"/>
              <a:sym typeface="Arial"/>
            </a:endParaRPr>
          </a:p>
        </p:txBody>
      </p:sp>
      <p:sp>
        <p:nvSpPr>
          <p:cNvPr id="237" name="Google Shape;237;g1c5962e6bd9_1_0"/>
          <p:cNvSpPr txBox="1"/>
          <p:nvPr/>
        </p:nvSpPr>
        <p:spPr>
          <a:xfrm>
            <a:off x="518135" y="2022062"/>
            <a:ext cx="11170200" cy="7379100"/>
          </a:xfrm>
          <a:prstGeom prst="rect">
            <a:avLst/>
          </a:prstGeom>
          <a:noFill/>
          <a:ln>
            <a:noFill/>
          </a:ln>
        </p:spPr>
        <p:txBody>
          <a:bodyPr anchorCtr="0" anchor="t" bIns="45700" lIns="91425" spcFirstLastPara="1" rIns="91425" wrap="square" tIns="45700">
            <a:spAutoFit/>
          </a:bodyPr>
          <a:lstStyle/>
          <a:p>
            <a:pPr indent="-342900" lvl="0" marL="533400" rtl="0" algn="l">
              <a:lnSpc>
                <a:spcPct val="115000"/>
              </a:lnSpc>
              <a:spcBef>
                <a:spcPts val="0"/>
              </a:spcBef>
              <a:spcAft>
                <a:spcPts val="0"/>
              </a:spcAft>
              <a:buClr>
                <a:schemeClr val="dk1"/>
              </a:buClr>
              <a:buSzPts val="1800"/>
              <a:buFont typeface="Century Gothic"/>
              <a:buChar char="●"/>
            </a:pPr>
            <a:r>
              <a:rPr b="1" lang="en-US" sz="1800">
                <a:solidFill>
                  <a:schemeClr val="hlink"/>
                </a:solidFill>
                <a:uFill>
                  <a:noFill/>
                </a:uFill>
                <a:latin typeface="Century Gothic"/>
                <a:ea typeface="Century Gothic"/>
                <a:cs typeface="Century Gothic"/>
                <a:sym typeface="Century Gothic"/>
                <a:hlinkClick r:id="rId4"/>
              </a:rPr>
              <a:t>Balance of State Coordinated Entry Policy &amp; Procedures </a:t>
            </a:r>
            <a:r>
              <a:rPr b="1" lang="en-US" sz="1800">
                <a:solidFill>
                  <a:srgbClr val="324158"/>
                </a:solidFill>
                <a:uFill>
                  <a:noFill/>
                </a:uFill>
                <a:latin typeface="Century Gothic"/>
                <a:ea typeface="Century Gothic"/>
                <a:cs typeface="Century Gothic"/>
                <a:sym typeface="Century Gothic"/>
                <a:hlinkClick r:id="rId5">
                  <a:extLst>
                    <a:ext uri="{A12FA001-AC4F-418D-AE19-62706E023703}">
                      <ahyp:hlinkClr val="tx"/>
                    </a:ext>
                  </a:extLst>
                </a:hlinkClick>
              </a:rPr>
              <a:t>-</a:t>
            </a:r>
            <a:r>
              <a:rPr b="1" lang="en-US" sz="1800">
                <a:solidFill>
                  <a:schemeClr val="hlink"/>
                </a:solidFill>
                <a:uFill>
                  <a:noFill/>
                </a:uFill>
                <a:latin typeface="Century Gothic"/>
                <a:ea typeface="Century Gothic"/>
                <a:cs typeface="Century Gothic"/>
                <a:sym typeface="Century Gothic"/>
                <a:hlinkClick r:id="rId6"/>
              </a:rPr>
              <a:t> </a:t>
            </a:r>
            <a:r>
              <a:rPr lang="en-US" sz="1800">
                <a:solidFill>
                  <a:schemeClr val="dk1"/>
                </a:solidFill>
                <a:uFill>
                  <a:noFill/>
                </a:uFill>
                <a:latin typeface="Century Gothic"/>
                <a:ea typeface="Century Gothic"/>
                <a:cs typeface="Century Gothic"/>
                <a:sym typeface="Century Gothic"/>
                <a:hlinkClick r:id="rId7">
                  <a:extLst>
                    <a:ext uri="{A12FA001-AC4F-418D-AE19-62706E023703}">
                      <ahyp:hlinkClr val="tx"/>
                    </a:ext>
                  </a:extLst>
                </a:hlinkClick>
              </a:rPr>
              <a:t>all Local Homelessness Coalitions must implement Coordinated Entry according to these standards</a:t>
            </a:r>
            <a:br>
              <a:rPr b="1" lang="en-US" sz="1800">
                <a:solidFill>
                  <a:schemeClr val="dk1"/>
                </a:solidFill>
                <a:uFill>
                  <a:noFill/>
                </a:uFill>
                <a:latin typeface="Century Gothic"/>
                <a:ea typeface="Century Gothic"/>
                <a:cs typeface="Century Gothic"/>
                <a:sym typeface="Century Gothic"/>
                <a:hlinkClick r:id="rId8">
                  <a:extLst>
                    <a:ext uri="{A12FA001-AC4F-418D-AE19-62706E023703}">
                      <ahyp:hlinkClr val="tx"/>
                    </a:ext>
                  </a:extLst>
                </a:hlinkClick>
              </a:rPr>
            </a:br>
            <a:r>
              <a:rPr b="1" lang="en-US" sz="1800">
                <a:solidFill>
                  <a:schemeClr val="dk1"/>
                </a:solidFill>
                <a:latin typeface="Century Gothic"/>
                <a:ea typeface="Century Gothic"/>
                <a:cs typeface="Century Gothic"/>
                <a:sym typeface="Century Gothic"/>
              </a:rPr>
              <a:t> </a:t>
            </a:r>
            <a:endParaRPr b="1" sz="1800">
              <a:solidFill>
                <a:schemeClr val="dk1"/>
              </a:solidFill>
              <a:latin typeface="Century Gothic"/>
              <a:ea typeface="Century Gothic"/>
              <a:cs typeface="Century Gothic"/>
              <a:sym typeface="Century Gothic"/>
            </a:endParaRPr>
          </a:p>
          <a:p>
            <a:pPr indent="-342900" lvl="0" marL="533400" rtl="0" algn="l">
              <a:lnSpc>
                <a:spcPct val="115000"/>
              </a:lnSpc>
              <a:spcBef>
                <a:spcPts val="0"/>
              </a:spcBef>
              <a:spcAft>
                <a:spcPts val="0"/>
              </a:spcAft>
              <a:buClr>
                <a:schemeClr val="dk1"/>
              </a:buClr>
              <a:buSzPts val="1800"/>
              <a:buFont typeface="Century Gothic"/>
              <a:buChar char="●"/>
            </a:pPr>
            <a:r>
              <a:rPr b="1" lang="en-US" sz="1800">
                <a:solidFill>
                  <a:schemeClr val="hlink"/>
                </a:solidFill>
                <a:uFill>
                  <a:noFill/>
                </a:uFill>
                <a:latin typeface="Century Gothic"/>
                <a:ea typeface="Century Gothic"/>
                <a:cs typeface="Century Gothic"/>
                <a:sym typeface="Century Gothic"/>
                <a:hlinkClick r:id="rId9"/>
              </a:rPr>
              <a:t>Coordinated Entry Staff Roles Overview - </a:t>
            </a:r>
            <a:r>
              <a:rPr lang="en-US" sz="1800">
                <a:solidFill>
                  <a:schemeClr val="dk1"/>
                </a:solidFill>
                <a:uFill>
                  <a:noFill/>
                </a:uFill>
                <a:latin typeface="Century Gothic"/>
                <a:ea typeface="Century Gothic"/>
                <a:cs typeface="Century Gothic"/>
                <a:sym typeface="Century Gothic"/>
                <a:hlinkClick r:id="rId10">
                  <a:extLst>
                    <a:ext uri="{A12FA001-AC4F-418D-AE19-62706E023703}">
                      <ahyp:hlinkClr val="tx"/>
                    </a:ext>
                  </a:extLst>
                </a:hlinkClick>
              </a:rPr>
              <a:t>describes the different roles the CoC Lead Agency (DHCD), Local Homelessness Coalitions, and TeamHMIS carry out in implementing Coordinated Entry</a:t>
            </a:r>
            <a:endParaRPr sz="1800">
              <a:solidFill>
                <a:schemeClr val="dk1"/>
              </a:solidFill>
              <a:latin typeface="Century Gothic"/>
              <a:ea typeface="Century Gothic"/>
              <a:cs typeface="Century Gothic"/>
              <a:sym typeface="Century Gothic"/>
            </a:endParaRPr>
          </a:p>
          <a:p>
            <a:pPr indent="0" lvl="0" marL="0" rtl="0" algn="l">
              <a:lnSpc>
                <a:spcPct val="115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42900" lvl="0" marL="533400" rtl="0" algn="l">
              <a:lnSpc>
                <a:spcPct val="115000"/>
              </a:lnSpc>
              <a:spcBef>
                <a:spcPts val="0"/>
              </a:spcBef>
              <a:spcAft>
                <a:spcPts val="0"/>
              </a:spcAft>
              <a:buClr>
                <a:schemeClr val="dk1"/>
              </a:buClr>
              <a:buSzPts val="1800"/>
              <a:buFont typeface="Century Gothic"/>
              <a:buChar char="●"/>
            </a:pPr>
            <a:r>
              <a:rPr b="1" lang="en-US" sz="1800">
                <a:solidFill>
                  <a:schemeClr val="hlink"/>
                </a:solidFill>
                <a:uFill>
                  <a:noFill/>
                </a:uFill>
                <a:latin typeface="Century Gothic"/>
                <a:ea typeface="Century Gothic"/>
                <a:cs typeface="Century Gothic"/>
                <a:sym typeface="Century Gothic"/>
                <a:hlinkClick r:id="rId11"/>
              </a:rPr>
              <a:t>HUD CoC Program Interim Rule</a:t>
            </a:r>
            <a:r>
              <a:rPr lang="en-US" sz="1800">
                <a:solidFill>
                  <a:schemeClr val="dk1"/>
                </a:solidFill>
                <a:latin typeface="Century Gothic"/>
                <a:ea typeface="Century Gothic"/>
                <a:cs typeface="Century Gothic"/>
                <a:sym typeface="Century Gothic"/>
              </a:rPr>
              <a:t> </a:t>
            </a:r>
            <a:r>
              <a:rPr b="1" lang="en-US" sz="1800">
                <a:solidFill>
                  <a:schemeClr val="dk1"/>
                </a:solidFill>
                <a:latin typeface="Century Gothic"/>
                <a:ea typeface="Century Gothic"/>
                <a:cs typeface="Century Gothic"/>
                <a:sym typeface="Century Gothic"/>
              </a:rPr>
              <a:t>-</a:t>
            </a:r>
            <a:r>
              <a:rPr lang="en-US" sz="1800">
                <a:solidFill>
                  <a:schemeClr val="dk1"/>
                </a:solidFill>
                <a:latin typeface="Century Gothic"/>
                <a:ea typeface="Century Gothic"/>
                <a:cs typeface="Century Gothic"/>
                <a:sym typeface="Century Gothic"/>
              </a:rPr>
              <a:t> </a:t>
            </a:r>
            <a:r>
              <a:rPr lang="en-US" sz="1800">
                <a:latin typeface="Century Gothic"/>
                <a:ea typeface="Century Gothic"/>
                <a:cs typeface="Century Gothic"/>
                <a:sym typeface="Century Gothic"/>
              </a:rPr>
              <a:t>The Continuum of Care (CoC) Program interim rule focuses on regulatory implementation of the CoC Program, including the CoC planning process. The CoC Program was created through the </a:t>
            </a:r>
            <a:r>
              <a:rPr lang="en-US" sz="1800" u="sng">
                <a:solidFill>
                  <a:schemeClr val="hlink"/>
                </a:solidFill>
                <a:latin typeface="Century Gothic"/>
                <a:ea typeface="Century Gothic"/>
                <a:cs typeface="Century Gothic"/>
                <a:sym typeface="Century Gothic"/>
                <a:hlinkClick r:id="rId12"/>
              </a:rPr>
              <a:t>McKinney-Vento Homeless Assistance Act As Amended by S.896 Homeless Emergency Assistance and Rapid Transition to Housing (HEARTH) Act of 2009</a:t>
            </a:r>
            <a:r>
              <a:rPr lang="en-US" sz="1800">
                <a:latin typeface="Century Gothic"/>
                <a:ea typeface="Century Gothic"/>
                <a:cs typeface="Century Gothic"/>
                <a:sym typeface="Century Gothic"/>
              </a:rPr>
              <a:t>.</a:t>
            </a:r>
            <a:endParaRPr sz="1800">
              <a:latin typeface="Century Gothic"/>
              <a:ea typeface="Century Gothic"/>
              <a:cs typeface="Century Gothic"/>
              <a:sym typeface="Century Gothic"/>
            </a:endParaRPr>
          </a:p>
          <a:p>
            <a:pPr indent="0" lvl="0" marL="0" rtl="0" algn="l">
              <a:lnSpc>
                <a:spcPct val="115000"/>
              </a:lnSpc>
              <a:spcBef>
                <a:spcPts val="0"/>
              </a:spcBef>
              <a:spcAft>
                <a:spcPts val="0"/>
              </a:spcAft>
              <a:buNone/>
            </a:pPr>
            <a:r>
              <a:t/>
            </a:r>
            <a:endParaRPr sz="1800">
              <a:latin typeface="Century Gothic"/>
              <a:ea typeface="Century Gothic"/>
              <a:cs typeface="Century Gothic"/>
              <a:sym typeface="Century Gothic"/>
            </a:endParaRPr>
          </a:p>
          <a:p>
            <a:pPr indent="-342900" lvl="0" marL="533400" rtl="0" algn="l">
              <a:lnSpc>
                <a:spcPct val="115000"/>
              </a:lnSpc>
              <a:spcBef>
                <a:spcPts val="0"/>
              </a:spcBef>
              <a:spcAft>
                <a:spcPts val="0"/>
              </a:spcAft>
              <a:buClr>
                <a:schemeClr val="dk1"/>
              </a:buClr>
              <a:buSzPts val="1800"/>
              <a:buFont typeface="Century Gothic"/>
              <a:buChar char="●"/>
            </a:pPr>
            <a:r>
              <a:rPr b="1" lang="en-US" sz="1800">
                <a:solidFill>
                  <a:srgbClr val="1155CC"/>
                </a:solidFill>
                <a:highlight>
                  <a:srgbClr val="FFFFFF"/>
                </a:highlight>
                <a:uFill>
                  <a:noFill/>
                </a:uFill>
                <a:latin typeface="Century Gothic"/>
                <a:ea typeface="Century Gothic"/>
                <a:cs typeface="Century Gothic"/>
                <a:sym typeface="Century Gothic"/>
                <a:hlinkClick r:id="rId13">
                  <a:extLst>
                    <a:ext uri="{A12FA001-AC4F-418D-AE19-62706E023703}">
                      <ahyp:hlinkClr val="tx"/>
                    </a:ext>
                  </a:extLst>
                </a:hlinkClick>
              </a:rPr>
              <a:t>Chronic Homeless Fin</a:t>
            </a:r>
            <a:r>
              <a:rPr b="1" lang="en-US" sz="1800">
                <a:solidFill>
                  <a:srgbClr val="1155CC"/>
                </a:solidFill>
                <a:highlight>
                  <a:srgbClr val="FFFFFF"/>
                </a:highlight>
                <a:uFill>
                  <a:noFill/>
                </a:uFill>
                <a:latin typeface="Century Gothic"/>
                <a:ea typeface="Century Gothic"/>
                <a:cs typeface="Century Gothic"/>
                <a:sym typeface="Century Gothic"/>
                <a:hlinkClick r:id="rId14">
                  <a:extLst>
                    <a:ext uri="{A12FA001-AC4F-418D-AE19-62706E023703}">
                      <ahyp:hlinkClr val="tx"/>
                    </a:ext>
                  </a:extLst>
                </a:hlinkClick>
              </a:rPr>
              <a:t>al</a:t>
            </a:r>
            <a:r>
              <a:rPr b="1" lang="en-US" sz="1800">
                <a:solidFill>
                  <a:srgbClr val="1155CC"/>
                </a:solidFill>
                <a:highlight>
                  <a:srgbClr val="FFFFFF"/>
                </a:highlight>
                <a:uFill>
                  <a:noFill/>
                </a:uFill>
                <a:latin typeface="Century Gothic"/>
                <a:ea typeface="Century Gothic"/>
                <a:cs typeface="Century Gothic"/>
                <a:sym typeface="Century Gothic"/>
                <a:hlinkClick r:id="rId15">
                  <a:extLst>
                    <a:ext uri="{A12FA001-AC4F-418D-AE19-62706E023703}">
                      <ahyp:hlinkClr val="tx"/>
                    </a:ext>
                  </a:extLst>
                </a:hlinkClick>
              </a:rPr>
              <a:t> Rule</a:t>
            </a:r>
            <a:r>
              <a:rPr lang="en-US" sz="1800">
                <a:solidFill>
                  <a:srgbClr val="222222"/>
                </a:solidFill>
                <a:highlight>
                  <a:srgbClr val="FFFFFF"/>
                </a:highlight>
                <a:latin typeface="Century Gothic"/>
                <a:ea typeface="Century Gothic"/>
                <a:cs typeface="Century Gothic"/>
                <a:sym typeface="Century Gothic"/>
              </a:rPr>
              <a:t> </a:t>
            </a:r>
            <a:r>
              <a:rPr b="1" lang="en-US" sz="1800">
                <a:solidFill>
                  <a:srgbClr val="222222"/>
                </a:solidFill>
                <a:highlight>
                  <a:srgbClr val="FFFFFF"/>
                </a:highlight>
                <a:latin typeface="Century Gothic"/>
                <a:ea typeface="Century Gothic"/>
                <a:cs typeface="Century Gothic"/>
                <a:sym typeface="Century Gothic"/>
              </a:rPr>
              <a:t>-</a:t>
            </a:r>
            <a:r>
              <a:rPr lang="en-US" sz="1800">
                <a:solidFill>
                  <a:srgbClr val="222222"/>
                </a:solidFill>
                <a:highlight>
                  <a:srgbClr val="FFFFFF"/>
                </a:highlight>
                <a:latin typeface="Century Gothic"/>
                <a:ea typeface="Century Gothic"/>
                <a:cs typeface="Century Gothic"/>
                <a:sym typeface="Century Gothic"/>
              </a:rPr>
              <a:t>  </a:t>
            </a:r>
            <a:r>
              <a:rPr lang="en-US" sz="1800">
                <a:latin typeface="Century Gothic"/>
                <a:ea typeface="Century Gothic"/>
                <a:cs typeface="Century Gothic"/>
                <a:sym typeface="Century Gothic"/>
              </a:rPr>
              <a:t>This final rule establishes the definition of “chronically homeless” that will be used in the U.S. Department of Housing and Urban Development's (HUD's) Continuum of Care (CoC) Program, and in the Consolidated Submissions for Community Planning and Development (CPD) Programs. Visit this </a:t>
            </a:r>
            <a:r>
              <a:rPr lang="en-US" sz="1800" u="sng">
                <a:solidFill>
                  <a:schemeClr val="hlink"/>
                </a:solidFill>
                <a:latin typeface="Century Gothic"/>
                <a:ea typeface="Century Gothic"/>
                <a:cs typeface="Century Gothic"/>
                <a:sym typeface="Century Gothic"/>
                <a:hlinkClick r:id="rId16"/>
              </a:rPr>
              <a:t>CoC FAQ</a:t>
            </a:r>
            <a:r>
              <a:rPr lang="en-US" sz="1800">
                <a:latin typeface="Century Gothic"/>
                <a:ea typeface="Century Gothic"/>
                <a:cs typeface="Century Gothic"/>
                <a:sym typeface="Century Gothic"/>
              </a:rPr>
              <a:t> for more information.</a:t>
            </a:r>
            <a:endParaRPr sz="1800">
              <a:latin typeface="Century Gothic"/>
              <a:ea typeface="Century Gothic"/>
              <a:cs typeface="Century Gothic"/>
              <a:sym typeface="Century Gothic"/>
            </a:endParaRPr>
          </a:p>
          <a:p>
            <a:pPr indent="0" lvl="0" marL="0" rtl="0" algn="l">
              <a:lnSpc>
                <a:spcPct val="115000"/>
              </a:lnSpc>
              <a:spcBef>
                <a:spcPts val="0"/>
              </a:spcBef>
              <a:spcAft>
                <a:spcPts val="0"/>
              </a:spcAft>
              <a:buNone/>
            </a:pPr>
            <a:r>
              <a:t/>
            </a:r>
            <a:endParaRPr sz="1800">
              <a:latin typeface="Century Gothic"/>
              <a:ea typeface="Century Gothic"/>
              <a:cs typeface="Century Gothic"/>
              <a:sym typeface="Century Gothic"/>
            </a:endParaRPr>
          </a:p>
          <a:p>
            <a:pPr indent="-342900" lvl="0" marL="457200" rtl="0" algn="l">
              <a:lnSpc>
                <a:spcPct val="115000"/>
              </a:lnSpc>
              <a:spcBef>
                <a:spcPts val="0"/>
              </a:spcBef>
              <a:spcAft>
                <a:spcPts val="0"/>
              </a:spcAft>
              <a:buClr>
                <a:schemeClr val="dk1"/>
              </a:buClr>
              <a:buSzPts val="1800"/>
              <a:buFont typeface="Century Gothic"/>
              <a:buChar char="●"/>
            </a:pPr>
            <a:r>
              <a:rPr b="1" lang="en-US" sz="1800">
                <a:solidFill>
                  <a:schemeClr val="hlink"/>
                </a:solidFill>
                <a:uFill>
                  <a:noFill/>
                </a:uFill>
                <a:latin typeface="Century Gothic"/>
                <a:ea typeface="Century Gothic"/>
                <a:cs typeface="Century Gothic"/>
                <a:sym typeface="Century Gothic"/>
                <a:hlinkClick r:id="rId17"/>
              </a:rPr>
              <a:t>Coordinated Entry Core Elements</a:t>
            </a:r>
            <a:r>
              <a:rPr b="1" lang="en-US" sz="1800">
                <a:solidFill>
                  <a:schemeClr val="dk1"/>
                </a:solidFill>
                <a:latin typeface="Century Gothic"/>
                <a:ea typeface="Century Gothic"/>
                <a:cs typeface="Century Gothic"/>
                <a:sym typeface="Century Gothic"/>
              </a:rPr>
              <a:t> - </a:t>
            </a:r>
            <a:r>
              <a:rPr lang="en-US" sz="1800">
                <a:solidFill>
                  <a:schemeClr val="dk1"/>
                </a:solidFill>
                <a:latin typeface="Century Gothic"/>
                <a:ea typeface="Century Gothic"/>
                <a:cs typeface="Century Gothic"/>
                <a:sym typeface="Century Gothic"/>
              </a:rPr>
              <a:t>This Guidebook is designed to help CoCs understand the core components of coordinated entry by outlining what HUD requires, plan and implement a coordinated entry process appropriate to their needs, resources, and the vision of the CoC’s membership and consider implementing additional elements beyond basic requirements</a:t>
            </a:r>
            <a:endParaRPr sz="1800">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800"/>
              <a:buFont typeface="Arial"/>
              <a:buNone/>
            </a:pPr>
            <a:r>
              <a:t/>
            </a:r>
            <a:endParaRPr sz="1800">
              <a:solidFill>
                <a:schemeClr val="dk1"/>
              </a:solidFill>
              <a:latin typeface="Century Gothic"/>
              <a:ea typeface="Century Gothic"/>
              <a:cs typeface="Century Gothic"/>
              <a:sym typeface="Century Gothic"/>
            </a:endParaRPr>
          </a:p>
        </p:txBody>
      </p:sp>
      <p:sp>
        <p:nvSpPr>
          <p:cNvPr id="238" name="Google Shape;238;g1c5962e6bd9_1_0"/>
          <p:cNvSpPr txBox="1"/>
          <p:nvPr/>
        </p:nvSpPr>
        <p:spPr>
          <a:xfrm>
            <a:off x="10416225" y="10389700"/>
            <a:ext cx="1590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solidFill>
                  <a:srgbClr val="50537C"/>
                </a:solidFill>
                <a:latin typeface="Century Gothic"/>
                <a:ea typeface="Century Gothic"/>
                <a:cs typeface="Century Gothic"/>
                <a:sym typeface="Century Gothic"/>
              </a:rPr>
              <a:t>December 2022</a:t>
            </a:r>
            <a:endParaRPr>
              <a:solidFill>
                <a:srgbClr val="50537C"/>
              </a:solidFill>
              <a:latin typeface="Century Gothic"/>
              <a:ea typeface="Century Gothic"/>
              <a:cs typeface="Century Gothic"/>
              <a:sym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
          <p:cNvSpPr/>
          <p:nvPr/>
        </p:nvSpPr>
        <p:spPr>
          <a:xfrm>
            <a:off x="807450" y="1737175"/>
            <a:ext cx="2493900" cy="543000"/>
          </a:xfrm>
          <a:prstGeom prst="roundRect">
            <a:avLst>
              <a:gd fmla="val 16667" name="adj"/>
            </a:avLst>
          </a:prstGeom>
          <a:solidFill>
            <a:srgbClr val="30324B"/>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Access</a:t>
            </a:r>
            <a:endParaRPr b="0" i="0" sz="1400" u="none" cap="none" strike="noStrike">
              <a:solidFill>
                <a:srgbClr val="000000"/>
              </a:solidFill>
              <a:latin typeface="Arial"/>
              <a:ea typeface="Arial"/>
              <a:cs typeface="Arial"/>
              <a:sym typeface="Arial"/>
            </a:endParaRPr>
          </a:p>
        </p:txBody>
      </p:sp>
      <p:pic>
        <p:nvPicPr>
          <p:cNvPr descr="Logo&#10;&#10;Description automatically generated with low confidence" id="120" name="Google Shape;120;p2"/>
          <p:cNvPicPr preferRelativeResize="0"/>
          <p:nvPr/>
        </p:nvPicPr>
        <p:blipFill rotWithShape="1">
          <a:blip r:embed="rId3">
            <a:alphaModFix/>
          </a:blip>
          <a:srcRect b="0" l="0" r="0" t="0"/>
          <a:stretch/>
        </p:blipFill>
        <p:spPr>
          <a:xfrm>
            <a:off x="257174" y="240030"/>
            <a:ext cx="1068980" cy="1236345"/>
          </a:xfrm>
          <a:prstGeom prst="rect">
            <a:avLst/>
          </a:prstGeom>
          <a:noFill/>
          <a:ln>
            <a:noFill/>
          </a:ln>
        </p:spPr>
      </p:pic>
      <p:cxnSp>
        <p:nvCxnSpPr>
          <p:cNvPr id="121" name="Google Shape;121;p2"/>
          <p:cNvCxnSpPr/>
          <p:nvPr/>
        </p:nvCxnSpPr>
        <p:spPr>
          <a:xfrm>
            <a:off x="1490664" y="1476374"/>
            <a:ext cx="9210675" cy="0"/>
          </a:xfrm>
          <a:prstGeom prst="straightConnector1">
            <a:avLst/>
          </a:prstGeom>
          <a:noFill/>
          <a:ln cap="flat" cmpd="sng" w="38100">
            <a:solidFill>
              <a:srgbClr val="60A89E"/>
            </a:solidFill>
            <a:prstDash val="solid"/>
            <a:miter lim="800000"/>
            <a:headEnd len="sm" w="sm" type="none"/>
            <a:tailEnd len="sm" w="sm" type="none"/>
          </a:ln>
        </p:spPr>
      </p:cxnSp>
      <p:sp>
        <p:nvSpPr>
          <p:cNvPr id="122" name="Google Shape;122;p2"/>
          <p:cNvSpPr txBox="1"/>
          <p:nvPr/>
        </p:nvSpPr>
        <p:spPr>
          <a:xfrm>
            <a:off x="1495313" y="427617"/>
            <a:ext cx="9201374" cy="1015663"/>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50537C"/>
                </a:solidFill>
                <a:latin typeface="Century Gothic"/>
                <a:ea typeface="Century Gothic"/>
                <a:cs typeface="Century Gothic"/>
                <a:sym typeface="Century Gothic"/>
              </a:rPr>
              <a:t>From Homeless to Housed: Coordinated Entry Flowchart</a:t>
            </a:r>
            <a:endParaRPr b="0" i="0" sz="1400" u="none" cap="none" strike="noStrike">
              <a:solidFill>
                <a:srgbClr val="50537C"/>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600"/>
              <a:buFont typeface="Arial"/>
              <a:buNone/>
            </a:pPr>
            <a:r>
              <a:t/>
            </a:r>
            <a:endParaRPr b="1" i="0" sz="600" u="none" cap="none" strike="noStrike">
              <a:solidFill>
                <a:srgbClr val="30324B"/>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3600"/>
              <a:buFont typeface="Arial"/>
              <a:buNone/>
            </a:pPr>
            <a:r>
              <a:rPr b="1" lang="en-US" sz="3600">
                <a:solidFill>
                  <a:srgbClr val="FFC000"/>
                </a:solidFill>
                <a:latin typeface="Century Gothic"/>
                <a:ea typeface="Century Gothic"/>
                <a:cs typeface="Century Gothic"/>
                <a:sym typeface="Century Gothic"/>
              </a:rPr>
              <a:t>Southern Maryland</a:t>
            </a:r>
            <a:r>
              <a:rPr b="1" i="0" lang="en-US" sz="3600" u="none" cap="none" strike="noStrike">
                <a:solidFill>
                  <a:srgbClr val="FFC000"/>
                </a:solidFill>
                <a:latin typeface="Century Gothic"/>
                <a:ea typeface="Century Gothic"/>
                <a:cs typeface="Century Gothic"/>
                <a:sym typeface="Century Gothic"/>
              </a:rPr>
              <a:t> </a:t>
            </a:r>
            <a:r>
              <a:rPr b="1" lang="en-US" sz="3600">
                <a:solidFill>
                  <a:srgbClr val="FFC000"/>
                </a:solidFill>
                <a:latin typeface="Century Gothic"/>
                <a:ea typeface="Century Gothic"/>
                <a:cs typeface="Century Gothic"/>
                <a:sym typeface="Century Gothic"/>
              </a:rPr>
              <a:t>LHC</a:t>
            </a:r>
            <a:endParaRPr b="0" i="0" sz="1400" u="none" cap="none" strike="noStrike">
              <a:solidFill>
                <a:srgbClr val="000000"/>
              </a:solidFill>
              <a:latin typeface="Arial"/>
              <a:ea typeface="Arial"/>
              <a:cs typeface="Arial"/>
              <a:sym typeface="Arial"/>
            </a:endParaRPr>
          </a:p>
        </p:txBody>
      </p:sp>
      <p:sp>
        <p:nvSpPr>
          <p:cNvPr id="123" name="Google Shape;123;p2"/>
          <p:cNvSpPr/>
          <p:nvPr/>
        </p:nvSpPr>
        <p:spPr>
          <a:xfrm>
            <a:off x="3474721" y="1737176"/>
            <a:ext cx="2447925" cy="542925"/>
          </a:xfrm>
          <a:prstGeom prst="roundRect">
            <a:avLst>
              <a:gd fmla="val 16667" name="adj"/>
            </a:avLst>
          </a:prstGeom>
          <a:solidFill>
            <a:srgbClr val="50537C"/>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Assessment</a:t>
            </a:r>
            <a:endParaRPr b="0" i="0" sz="1400" u="none" cap="none" strike="noStrike">
              <a:solidFill>
                <a:srgbClr val="000000"/>
              </a:solidFill>
              <a:latin typeface="Arial"/>
              <a:ea typeface="Arial"/>
              <a:cs typeface="Arial"/>
              <a:sym typeface="Arial"/>
            </a:endParaRPr>
          </a:p>
        </p:txBody>
      </p:sp>
      <p:sp>
        <p:nvSpPr>
          <p:cNvPr id="124" name="Google Shape;124;p2"/>
          <p:cNvSpPr/>
          <p:nvPr/>
        </p:nvSpPr>
        <p:spPr>
          <a:xfrm>
            <a:off x="6096001" y="1737176"/>
            <a:ext cx="2447925" cy="542925"/>
          </a:xfrm>
          <a:prstGeom prst="roundRect">
            <a:avLst>
              <a:gd fmla="val 16667" name="adj"/>
            </a:avLst>
          </a:prstGeom>
          <a:solidFill>
            <a:srgbClr val="60A89E"/>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Prioritization</a:t>
            </a:r>
            <a:endParaRPr b="0" i="0" sz="1400" u="none" cap="none" strike="noStrike">
              <a:solidFill>
                <a:srgbClr val="000000"/>
              </a:solidFill>
              <a:latin typeface="Arial"/>
              <a:ea typeface="Arial"/>
              <a:cs typeface="Arial"/>
              <a:sym typeface="Arial"/>
            </a:endParaRPr>
          </a:p>
        </p:txBody>
      </p:sp>
      <p:sp>
        <p:nvSpPr>
          <p:cNvPr id="125" name="Google Shape;125;p2"/>
          <p:cNvSpPr/>
          <p:nvPr/>
        </p:nvSpPr>
        <p:spPr>
          <a:xfrm>
            <a:off x="8717281" y="1737176"/>
            <a:ext cx="2447925" cy="542925"/>
          </a:xfrm>
          <a:prstGeom prst="roundRect">
            <a:avLst>
              <a:gd fmla="val 16667" name="adj"/>
            </a:avLst>
          </a:prstGeom>
          <a:solidFill>
            <a:srgbClr val="3D6F68"/>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Referral</a:t>
            </a:r>
            <a:endParaRPr b="0" i="0" sz="1400" u="none" cap="none" strike="noStrike">
              <a:solidFill>
                <a:srgbClr val="000000"/>
              </a:solidFill>
              <a:latin typeface="Arial"/>
              <a:ea typeface="Arial"/>
              <a:cs typeface="Arial"/>
              <a:sym typeface="Arial"/>
            </a:endParaRPr>
          </a:p>
        </p:txBody>
      </p:sp>
      <p:grpSp>
        <p:nvGrpSpPr>
          <p:cNvPr id="126" name="Google Shape;126;p2"/>
          <p:cNvGrpSpPr/>
          <p:nvPr/>
        </p:nvGrpSpPr>
        <p:grpSpPr>
          <a:xfrm>
            <a:off x="822550" y="4910086"/>
            <a:ext cx="2448000" cy="1341814"/>
            <a:chOff x="853437" y="2464700"/>
            <a:chExt cx="2448000" cy="1341814"/>
          </a:xfrm>
        </p:grpSpPr>
        <p:sp>
          <p:nvSpPr>
            <p:cNvPr id="127" name="Google Shape;127;p2"/>
            <p:cNvSpPr/>
            <p:nvPr/>
          </p:nvSpPr>
          <p:spPr>
            <a:xfrm>
              <a:off x="853440" y="2464700"/>
              <a:ext cx="2447925" cy="542925"/>
            </a:xfrm>
            <a:prstGeom prst="roundRect">
              <a:avLst>
                <a:gd fmla="val 16667" name="adj"/>
              </a:avLst>
            </a:prstGeom>
            <a:solidFill>
              <a:srgbClr val="30324B"/>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Century Gothic"/>
                  <a:ea typeface="Century Gothic"/>
                  <a:cs typeface="Century Gothic"/>
                  <a:sym typeface="Century Gothic"/>
                </a:rPr>
                <a:t>Day Center/Drop-In*</a:t>
              </a:r>
              <a:endParaRPr b="0" i="0" sz="1400" u="none" cap="none" strike="noStrike">
                <a:solidFill>
                  <a:srgbClr val="000000"/>
                </a:solidFill>
                <a:latin typeface="Arial"/>
                <a:ea typeface="Arial"/>
                <a:cs typeface="Arial"/>
                <a:sym typeface="Arial"/>
              </a:endParaRPr>
            </a:p>
          </p:txBody>
        </p:sp>
        <p:sp>
          <p:nvSpPr>
            <p:cNvPr id="128" name="Google Shape;128;p2"/>
            <p:cNvSpPr/>
            <p:nvPr/>
          </p:nvSpPr>
          <p:spPr>
            <a:xfrm>
              <a:off x="853437" y="2936514"/>
              <a:ext cx="2448000" cy="870000"/>
            </a:xfrm>
            <a:prstGeom prst="rect">
              <a:avLst/>
            </a:prstGeom>
            <a:solidFill>
              <a:srgbClr val="DEDFEA"/>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320040" rtl="0" algn="l">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On Our Own</a:t>
              </a:r>
              <a:endParaRPr sz="1200">
                <a:solidFill>
                  <a:schemeClr val="dk1"/>
                </a:solidFill>
                <a:latin typeface="Century Gothic"/>
                <a:ea typeface="Century Gothic"/>
                <a:cs typeface="Century Gothic"/>
                <a:sym typeface="Century Gothic"/>
              </a:endParaRPr>
            </a:p>
            <a:p>
              <a:pPr indent="-167640" lvl="0" marL="320040" rtl="0" algn="l">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Lifestyles</a:t>
              </a:r>
              <a:endParaRPr sz="1200">
                <a:solidFill>
                  <a:schemeClr val="dk1"/>
                </a:solidFill>
                <a:latin typeface="Century Gothic"/>
                <a:ea typeface="Century Gothic"/>
                <a:cs typeface="Century Gothic"/>
                <a:sym typeface="Century Gothic"/>
              </a:endParaRPr>
            </a:p>
            <a:p>
              <a:pPr indent="-167640" lvl="0" marL="320040" rtl="0" algn="l">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Beacon of Hope</a:t>
              </a:r>
              <a:endParaRPr sz="1200">
                <a:solidFill>
                  <a:schemeClr val="dk1"/>
                </a:solidFill>
                <a:latin typeface="Century Gothic"/>
                <a:ea typeface="Century Gothic"/>
                <a:cs typeface="Century Gothic"/>
                <a:sym typeface="Century Gothic"/>
              </a:endParaRPr>
            </a:p>
          </p:txBody>
        </p:sp>
      </p:grpSp>
      <p:grpSp>
        <p:nvGrpSpPr>
          <p:cNvPr id="129" name="Google Shape;129;p2"/>
          <p:cNvGrpSpPr/>
          <p:nvPr/>
        </p:nvGrpSpPr>
        <p:grpSpPr>
          <a:xfrm>
            <a:off x="822550" y="6441072"/>
            <a:ext cx="2448003" cy="2095703"/>
            <a:chOff x="853437" y="2540900"/>
            <a:chExt cx="2448003" cy="2095703"/>
          </a:xfrm>
        </p:grpSpPr>
        <p:sp>
          <p:nvSpPr>
            <p:cNvPr id="130" name="Google Shape;130;p2"/>
            <p:cNvSpPr/>
            <p:nvPr/>
          </p:nvSpPr>
          <p:spPr>
            <a:xfrm>
              <a:off x="853440" y="2540900"/>
              <a:ext cx="2448000" cy="543000"/>
            </a:xfrm>
            <a:prstGeom prst="roundRect">
              <a:avLst>
                <a:gd fmla="val 16667" name="adj"/>
              </a:avLst>
            </a:prstGeom>
            <a:solidFill>
              <a:srgbClr val="30324B"/>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Century Gothic"/>
                  <a:ea typeface="Century Gothic"/>
                  <a:cs typeface="Century Gothic"/>
                  <a:sym typeface="Century Gothic"/>
                </a:rPr>
                <a:t>Emergency Shelter*</a:t>
              </a:r>
              <a:endParaRPr b="0" i="0" sz="1400" u="none" cap="none" strike="noStrike">
                <a:solidFill>
                  <a:srgbClr val="000000"/>
                </a:solidFill>
                <a:latin typeface="Arial"/>
                <a:ea typeface="Arial"/>
                <a:cs typeface="Arial"/>
                <a:sym typeface="Arial"/>
              </a:endParaRPr>
            </a:p>
          </p:txBody>
        </p:sp>
        <p:sp>
          <p:nvSpPr>
            <p:cNvPr id="131" name="Google Shape;131;p2"/>
            <p:cNvSpPr/>
            <p:nvPr/>
          </p:nvSpPr>
          <p:spPr>
            <a:xfrm>
              <a:off x="853437" y="2936503"/>
              <a:ext cx="2448000" cy="1700100"/>
            </a:xfrm>
            <a:prstGeom prst="rect">
              <a:avLst/>
            </a:prstGeom>
            <a:solidFill>
              <a:srgbClr val="DEDFEA"/>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320040" rtl="0" algn="l">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Angel’s Watch</a:t>
              </a:r>
              <a:endParaRPr sz="1200">
                <a:solidFill>
                  <a:schemeClr val="dk1"/>
                </a:solidFill>
                <a:latin typeface="Century Gothic"/>
                <a:ea typeface="Century Gothic"/>
                <a:cs typeface="Century Gothic"/>
                <a:sym typeface="Century Gothic"/>
              </a:endParaRPr>
            </a:p>
            <a:p>
              <a:pPr indent="-167640" lvl="0" marL="320040" rtl="0" algn="l">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Lifestyles</a:t>
              </a:r>
              <a:endParaRPr sz="1200">
                <a:solidFill>
                  <a:schemeClr val="dk1"/>
                </a:solidFill>
                <a:latin typeface="Century Gothic"/>
                <a:ea typeface="Century Gothic"/>
                <a:cs typeface="Century Gothic"/>
                <a:sym typeface="Century Gothic"/>
              </a:endParaRPr>
            </a:p>
            <a:p>
              <a:pPr indent="-167640" lvl="0" marL="320040" rtl="0" algn="l">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Project ECHO</a:t>
              </a:r>
              <a:endParaRPr sz="1200">
                <a:solidFill>
                  <a:schemeClr val="dk1"/>
                </a:solidFill>
                <a:latin typeface="Century Gothic"/>
                <a:ea typeface="Century Gothic"/>
                <a:cs typeface="Century Gothic"/>
                <a:sym typeface="Century Gothic"/>
              </a:endParaRPr>
            </a:p>
            <a:p>
              <a:pPr indent="-167640" lvl="0" marL="320040" rtl="0" algn="l">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Safe Harbor</a:t>
              </a:r>
              <a:endParaRPr sz="1200">
                <a:solidFill>
                  <a:schemeClr val="dk1"/>
                </a:solidFill>
                <a:latin typeface="Century Gothic"/>
                <a:ea typeface="Century Gothic"/>
                <a:cs typeface="Century Gothic"/>
                <a:sym typeface="Century Gothic"/>
              </a:endParaRPr>
            </a:p>
            <a:p>
              <a:pPr indent="-167640" lvl="0" marL="320040" rtl="0" algn="l">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Safe Nights/Warm Nights</a:t>
              </a:r>
              <a:endParaRPr sz="1200">
                <a:solidFill>
                  <a:schemeClr val="dk1"/>
                </a:solidFill>
                <a:latin typeface="Century Gothic"/>
                <a:ea typeface="Century Gothic"/>
                <a:cs typeface="Century Gothic"/>
                <a:sym typeface="Century Gothic"/>
              </a:endParaRPr>
            </a:p>
            <a:p>
              <a:pPr indent="-167640" lvl="0" marL="320040" rtl="0" algn="l">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The Mission</a:t>
              </a:r>
              <a:endParaRPr sz="1200">
                <a:solidFill>
                  <a:schemeClr val="dk1"/>
                </a:solidFill>
                <a:latin typeface="Century Gothic"/>
                <a:ea typeface="Century Gothic"/>
                <a:cs typeface="Century Gothic"/>
                <a:sym typeface="Century Gothic"/>
              </a:endParaRPr>
            </a:p>
            <a:p>
              <a:pPr indent="-167640" lvl="0" marL="320040" rtl="0" algn="l">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Three Oaks</a:t>
              </a:r>
              <a:endParaRPr sz="1200">
                <a:solidFill>
                  <a:schemeClr val="dk1"/>
                </a:solidFill>
                <a:latin typeface="Century Gothic"/>
                <a:ea typeface="Century Gothic"/>
                <a:cs typeface="Century Gothic"/>
                <a:sym typeface="Century Gothic"/>
              </a:endParaRPr>
            </a:p>
          </p:txBody>
        </p:sp>
      </p:grpSp>
      <p:grpSp>
        <p:nvGrpSpPr>
          <p:cNvPr id="132" name="Google Shape;132;p2"/>
          <p:cNvGrpSpPr/>
          <p:nvPr/>
        </p:nvGrpSpPr>
        <p:grpSpPr>
          <a:xfrm>
            <a:off x="3474725" y="2540868"/>
            <a:ext cx="2448000" cy="1275145"/>
            <a:chOff x="853439" y="2464700"/>
            <a:chExt cx="2448000" cy="1655602"/>
          </a:xfrm>
        </p:grpSpPr>
        <p:sp>
          <p:nvSpPr>
            <p:cNvPr id="133" name="Google Shape;133;p2"/>
            <p:cNvSpPr/>
            <p:nvPr/>
          </p:nvSpPr>
          <p:spPr>
            <a:xfrm>
              <a:off x="853440" y="2464700"/>
              <a:ext cx="2447925" cy="542925"/>
            </a:xfrm>
            <a:prstGeom prst="roundRect">
              <a:avLst>
                <a:gd fmla="val 16667" name="adj"/>
              </a:avLst>
            </a:prstGeom>
            <a:solidFill>
              <a:srgbClr val="50537C"/>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Century Gothic"/>
                  <a:ea typeface="Century Gothic"/>
                  <a:cs typeface="Century Gothic"/>
                  <a:sym typeface="Century Gothic"/>
                </a:rPr>
                <a:t>Assessors</a:t>
              </a:r>
              <a:endParaRPr b="0" i="0" sz="1400" u="none" cap="none" strike="noStrike">
                <a:solidFill>
                  <a:srgbClr val="000000"/>
                </a:solidFill>
                <a:latin typeface="Arial"/>
                <a:ea typeface="Arial"/>
                <a:cs typeface="Arial"/>
                <a:sym typeface="Arial"/>
              </a:endParaRPr>
            </a:p>
          </p:txBody>
        </p:sp>
        <p:sp>
          <p:nvSpPr>
            <p:cNvPr id="134" name="Google Shape;134;p2"/>
            <p:cNvSpPr/>
            <p:nvPr/>
          </p:nvSpPr>
          <p:spPr>
            <a:xfrm>
              <a:off x="853439" y="2936502"/>
              <a:ext cx="2448000" cy="1183800"/>
            </a:xfrm>
            <a:prstGeom prst="rect">
              <a:avLst/>
            </a:prstGeom>
            <a:solidFill>
              <a:srgbClr val="E8E9F0"/>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Three Oaks</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Dept. of Social Services</a:t>
              </a:r>
              <a:endParaRPr sz="1200">
                <a:solidFill>
                  <a:schemeClr val="dk1"/>
                </a:solidFill>
                <a:latin typeface="Century Gothic"/>
                <a:ea typeface="Century Gothic"/>
                <a:cs typeface="Century Gothic"/>
                <a:sym typeface="Century Gothic"/>
              </a:endParaRPr>
            </a:p>
          </p:txBody>
        </p:sp>
      </p:grpSp>
      <p:grpSp>
        <p:nvGrpSpPr>
          <p:cNvPr id="135" name="Google Shape;135;p2"/>
          <p:cNvGrpSpPr/>
          <p:nvPr/>
        </p:nvGrpSpPr>
        <p:grpSpPr>
          <a:xfrm>
            <a:off x="6096000" y="2521123"/>
            <a:ext cx="2448000" cy="2388802"/>
            <a:chOff x="853440" y="2464700"/>
            <a:chExt cx="2448000" cy="2388802"/>
          </a:xfrm>
        </p:grpSpPr>
        <p:sp>
          <p:nvSpPr>
            <p:cNvPr id="136" name="Google Shape;136;p2"/>
            <p:cNvSpPr/>
            <p:nvPr/>
          </p:nvSpPr>
          <p:spPr>
            <a:xfrm>
              <a:off x="853440" y="2464700"/>
              <a:ext cx="2447925" cy="542925"/>
            </a:xfrm>
            <a:prstGeom prst="roundRect">
              <a:avLst>
                <a:gd fmla="val 16667" name="adj"/>
              </a:avLst>
            </a:prstGeom>
            <a:solidFill>
              <a:srgbClr val="60A89E"/>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Century Gothic"/>
                  <a:ea typeface="Century Gothic"/>
                  <a:cs typeface="Century Gothic"/>
                  <a:sym typeface="Century Gothic"/>
                </a:rPr>
                <a:t>By Name List</a:t>
              </a:r>
              <a:endParaRPr b="0" i="0" sz="1400" u="none" cap="none" strike="noStrike">
                <a:solidFill>
                  <a:srgbClr val="000000"/>
                </a:solidFill>
                <a:latin typeface="Arial"/>
                <a:ea typeface="Arial"/>
                <a:cs typeface="Arial"/>
                <a:sym typeface="Arial"/>
              </a:endParaRPr>
            </a:p>
          </p:txBody>
        </p:sp>
        <p:sp>
          <p:nvSpPr>
            <p:cNvPr id="137" name="Google Shape;137;p2"/>
            <p:cNvSpPr/>
            <p:nvPr/>
          </p:nvSpPr>
          <p:spPr>
            <a:xfrm>
              <a:off x="853440" y="2936502"/>
              <a:ext cx="2448000" cy="1917000"/>
            </a:xfrm>
            <a:prstGeom prst="rect">
              <a:avLst/>
            </a:prstGeom>
            <a:solidFill>
              <a:srgbClr val="E9F3F2"/>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The CoC Coordinator maintains the By-Name List (BNL) in a Google Doc</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The BNL is by VI-SPDAT score (low to high) and includes all three counties</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Clients are not prioritized for referral to RRH</a:t>
              </a:r>
              <a:endParaRPr sz="1200">
                <a:solidFill>
                  <a:schemeClr val="dk1"/>
                </a:solidFill>
                <a:latin typeface="Century Gothic"/>
                <a:ea typeface="Century Gothic"/>
                <a:cs typeface="Century Gothic"/>
                <a:sym typeface="Century Gothic"/>
              </a:endParaRPr>
            </a:p>
          </p:txBody>
        </p:sp>
      </p:grpSp>
      <p:grpSp>
        <p:nvGrpSpPr>
          <p:cNvPr id="138" name="Google Shape;138;p2"/>
          <p:cNvGrpSpPr/>
          <p:nvPr/>
        </p:nvGrpSpPr>
        <p:grpSpPr>
          <a:xfrm>
            <a:off x="8717275" y="2540900"/>
            <a:ext cx="2448000" cy="1487299"/>
            <a:chOff x="853435" y="2464700"/>
            <a:chExt cx="2448000" cy="1487299"/>
          </a:xfrm>
        </p:grpSpPr>
        <p:sp>
          <p:nvSpPr>
            <p:cNvPr id="139" name="Google Shape;139;p2"/>
            <p:cNvSpPr/>
            <p:nvPr/>
          </p:nvSpPr>
          <p:spPr>
            <a:xfrm>
              <a:off x="853440" y="2464700"/>
              <a:ext cx="2447925" cy="542925"/>
            </a:xfrm>
            <a:prstGeom prst="roundRect">
              <a:avLst>
                <a:gd fmla="val 16667" name="adj"/>
              </a:avLst>
            </a:prstGeom>
            <a:solidFill>
              <a:srgbClr val="3D6F68"/>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Century Gothic"/>
                  <a:ea typeface="Century Gothic"/>
                  <a:cs typeface="Century Gothic"/>
                  <a:sym typeface="Century Gothic"/>
                </a:rPr>
                <a:t>PSH Providers*</a:t>
              </a:r>
              <a:endParaRPr b="0" i="0" sz="1400" u="none" cap="none" strike="noStrike">
                <a:solidFill>
                  <a:srgbClr val="000000"/>
                </a:solidFill>
                <a:latin typeface="Arial"/>
                <a:ea typeface="Arial"/>
                <a:cs typeface="Arial"/>
                <a:sym typeface="Arial"/>
              </a:endParaRPr>
            </a:p>
          </p:txBody>
        </p:sp>
        <p:sp>
          <p:nvSpPr>
            <p:cNvPr id="140" name="Google Shape;140;p2"/>
            <p:cNvSpPr/>
            <p:nvPr/>
          </p:nvSpPr>
          <p:spPr>
            <a:xfrm>
              <a:off x="853435" y="2936499"/>
              <a:ext cx="2448000" cy="1015500"/>
            </a:xfrm>
            <a:prstGeom prst="rect">
              <a:avLst/>
            </a:prstGeom>
            <a:solidFill>
              <a:srgbClr val="E4F0EE"/>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Catholic Charities</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Haven of Hope</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Shelter + Care</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Three Oaks</a:t>
              </a:r>
              <a:endParaRPr sz="1200">
                <a:solidFill>
                  <a:schemeClr val="dk1"/>
                </a:solidFill>
                <a:latin typeface="Century Gothic"/>
                <a:ea typeface="Century Gothic"/>
                <a:cs typeface="Century Gothic"/>
                <a:sym typeface="Century Gothic"/>
              </a:endParaRPr>
            </a:p>
          </p:txBody>
        </p:sp>
      </p:grpSp>
      <p:grpSp>
        <p:nvGrpSpPr>
          <p:cNvPr id="141" name="Google Shape;141;p2"/>
          <p:cNvGrpSpPr/>
          <p:nvPr/>
        </p:nvGrpSpPr>
        <p:grpSpPr>
          <a:xfrm>
            <a:off x="6096000" y="5138686"/>
            <a:ext cx="2448000" cy="2352214"/>
            <a:chOff x="853440" y="2464700"/>
            <a:chExt cx="2448000" cy="2352214"/>
          </a:xfrm>
        </p:grpSpPr>
        <p:sp>
          <p:nvSpPr>
            <p:cNvPr id="142" name="Google Shape;142;p2"/>
            <p:cNvSpPr/>
            <p:nvPr/>
          </p:nvSpPr>
          <p:spPr>
            <a:xfrm>
              <a:off x="853440" y="2464700"/>
              <a:ext cx="2448000" cy="543000"/>
            </a:xfrm>
            <a:prstGeom prst="roundRect">
              <a:avLst>
                <a:gd fmla="val 16667" name="adj"/>
              </a:avLst>
            </a:prstGeom>
            <a:solidFill>
              <a:srgbClr val="60A89E"/>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Century Gothic"/>
                  <a:ea typeface="Century Gothic"/>
                  <a:cs typeface="Century Gothic"/>
                  <a:sym typeface="Century Gothic"/>
                </a:rPr>
                <a:t>Case Conferencing</a:t>
              </a:r>
              <a:endParaRPr b="0" i="0" sz="1400" u="none" cap="none" strike="noStrike">
                <a:solidFill>
                  <a:srgbClr val="000000"/>
                </a:solidFill>
                <a:latin typeface="Arial"/>
                <a:ea typeface="Arial"/>
                <a:cs typeface="Arial"/>
                <a:sym typeface="Arial"/>
              </a:endParaRPr>
            </a:p>
          </p:txBody>
        </p:sp>
        <p:sp>
          <p:nvSpPr>
            <p:cNvPr id="143" name="Google Shape;143;p2"/>
            <p:cNvSpPr/>
            <p:nvPr/>
          </p:nvSpPr>
          <p:spPr>
            <a:xfrm>
              <a:off x="853440" y="2936514"/>
              <a:ext cx="2448000" cy="1880400"/>
            </a:xfrm>
            <a:prstGeom prst="rect">
              <a:avLst/>
            </a:prstGeom>
            <a:solidFill>
              <a:srgbClr val="E9F3F2"/>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18288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Each County has an IDT (interdisciplinary team) meeting. </a:t>
              </a:r>
              <a:endParaRPr sz="1200">
                <a:solidFill>
                  <a:schemeClr val="dk1"/>
                </a:solidFill>
                <a:latin typeface="Century Gothic"/>
                <a:ea typeface="Century Gothic"/>
                <a:cs typeface="Century Gothic"/>
                <a:sym typeface="Century Gothic"/>
              </a:endParaRPr>
            </a:p>
            <a:p>
              <a:pPr indent="-167640" lvl="0" marL="18288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Calvert &amp; Charles IDT meetings are held once a month; St Mary’s IDT meetings are held twice a month. </a:t>
              </a:r>
              <a:endParaRPr b="0" i="0" sz="1400" u="none" cap="none" strike="noStrike">
                <a:solidFill>
                  <a:srgbClr val="000000"/>
                </a:solidFill>
                <a:latin typeface="Arial"/>
                <a:ea typeface="Arial"/>
                <a:cs typeface="Arial"/>
                <a:sym typeface="Arial"/>
              </a:endParaRPr>
            </a:p>
          </p:txBody>
        </p:sp>
      </p:grpSp>
      <p:grpSp>
        <p:nvGrpSpPr>
          <p:cNvPr id="144" name="Google Shape;144;p2"/>
          <p:cNvGrpSpPr/>
          <p:nvPr/>
        </p:nvGrpSpPr>
        <p:grpSpPr>
          <a:xfrm>
            <a:off x="8717280" y="4147438"/>
            <a:ext cx="2448000" cy="1203205"/>
            <a:chOff x="853440" y="2464700"/>
            <a:chExt cx="2448000" cy="1203205"/>
          </a:xfrm>
        </p:grpSpPr>
        <p:sp>
          <p:nvSpPr>
            <p:cNvPr id="145" name="Google Shape;145;p2"/>
            <p:cNvSpPr/>
            <p:nvPr/>
          </p:nvSpPr>
          <p:spPr>
            <a:xfrm>
              <a:off x="853440" y="2464700"/>
              <a:ext cx="2448000" cy="543000"/>
            </a:xfrm>
            <a:prstGeom prst="roundRect">
              <a:avLst>
                <a:gd fmla="val 16667" name="adj"/>
              </a:avLst>
            </a:prstGeom>
            <a:solidFill>
              <a:srgbClr val="3D6F68"/>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Century Gothic"/>
                  <a:ea typeface="Century Gothic"/>
                  <a:cs typeface="Century Gothic"/>
                  <a:sym typeface="Century Gothic"/>
                  <a:extLst>
                    <a:ext uri="http://customooxmlschemas.google.com/">
                      <go:slidesCustomData xmlns:go="http://customooxmlschemas.google.com/" textRoundtripDataId="0"/>
                    </a:ext>
                  </a:extLst>
                </a:rPr>
                <a:t>RRH Providers</a:t>
              </a:r>
              <a:r>
                <a:rPr b="1" i="0" lang="en-US" sz="1600" u="none" cap="none" strike="noStrike">
                  <a:solidFill>
                    <a:schemeClr val="lt1"/>
                  </a:solidFill>
                  <a:latin typeface="Century Gothic"/>
                  <a:ea typeface="Century Gothic"/>
                  <a:cs typeface="Century Gothic"/>
                  <a:sym typeface="Century Gothic"/>
                </a:rPr>
                <a:t>*</a:t>
              </a:r>
              <a:endParaRPr b="0" i="0" sz="1400" u="none" cap="none" strike="noStrike">
                <a:solidFill>
                  <a:srgbClr val="000000"/>
                </a:solidFill>
                <a:latin typeface="Arial"/>
                <a:ea typeface="Arial"/>
                <a:cs typeface="Arial"/>
                <a:sym typeface="Arial"/>
              </a:endParaRPr>
            </a:p>
          </p:txBody>
        </p:sp>
        <p:sp>
          <p:nvSpPr>
            <p:cNvPr id="146" name="Google Shape;146;p2"/>
            <p:cNvSpPr/>
            <p:nvPr/>
          </p:nvSpPr>
          <p:spPr>
            <a:xfrm>
              <a:off x="853440" y="2936505"/>
              <a:ext cx="2448000" cy="731400"/>
            </a:xfrm>
            <a:prstGeom prst="rect">
              <a:avLst/>
            </a:prstGeom>
            <a:solidFill>
              <a:srgbClr val="E4F0EE"/>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320040" rtl="0" algn="l">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Lifestyles</a:t>
              </a:r>
              <a:endParaRPr sz="1200">
                <a:solidFill>
                  <a:schemeClr val="dk1"/>
                </a:solidFill>
                <a:latin typeface="Century Gothic"/>
                <a:ea typeface="Century Gothic"/>
                <a:cs typeface="Century Gothic"/>
                <a:sym typeface="Century Gothic"/>
              </a:endParaRPr>
            </a:p>
            <a:p>
              <a:pPr indent="-167640" lvl="0" marL="320040" rtl="0" algn="l">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Three Oaks + SSVF</a:t>
              </a:r>
              <a:endParaRPr sz="1200">
                <a:solidFill>
                  <a:schemeClr val="dk1"/>
                </a:solidFill>
                <a:latin typeface="Century Gothic"/>
                <a:ea typeface="Century Gothic"/>
                <a:cs typeface="Century Gothic"/>
                <a:sym typeface="Century Gothic"/>
              </a:endParaRPr>
            </a:p>
          </p:txBody>
        </p:sp>
      </p:grpSp>
      <p:grpSp>
        <p:nvGrpSpPr>
          <p:cNvPr id="147" name="Google Shape;147;p2"/>
          <p:cNvGrpSpPr/>
          <p:nvPr/>
        </p:nvGrpSpPr>
        <p:grpSpPr>
          <a:xfrm>
            <a:off x="8717275" y="7329017"/>
            <a:ext cx="2448000" cy="1708108"/>
            <a:chOff x="853437" y="2464700"/>
            <a:chExt cx="2448000" cy="1708108"/>
          </a:xfrm>
        </p:grpSpPr>
        <p:sp>
          <p:nvSpPr>
            <p:cNvPr id="148" name="Google Shape;148;p2"/>
            <p:cNvSpPr/>
            <p:nvPr/>
          </p:nvSpPr>
          <p:spPr>
            <a:xfrm>
              <a:off x="853440" y="2464700"/>
              <a:ext cx="2447925" cy="542925"/>
            </a:xfrm>
            <a:prstGeom prst="roundRect">
              <a:avLst>
                <a:gd fmla="val 16667" name="adj"/>
              </a:avLst>
            </a:prstGeom>
            <a:solidFill>
              <a:srgbClr val="3D6F68"/>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Century Gothic"/>
                  <a:ea typeface="Century Gothic"/>
                  <a:cs typeface="Century Gothic"/>
                  <a:sym typeface="Century Gothic"/>
                </a:rPr>
                <a:t>Mainstream Providers*</a:t>
              </a:r>
              <a:endParaRPr b="0" i="0" sz="1400" u="none" cap="none" strike="noStrike">
                <a:solidFill>
                  <a:srgbClr val="000000"/>
                </a:solidFill>
                <a:latin typeface="Arial"/>
                <a:ea typeface="Arial"/>
                <a:cs typeface="Arial"/>
                <a:sym typeface="Arial"/>
              </a:endParaRPr>
            </a:p>
          </p:txBody>
        </p:sp>
        <p:sp>
          <p:nvSpPr>
            <p:cNvPr id="149" name="Google Shape;149;p2"/>
            <p:cNvSpPr/>
            <p:nvPr/>
          </p:nvSpPr>
          <p:spPr>
            <a:xfrm>
              <a:off x="853437" y="2936508"/>
              <a:ext cx="2448000" cy="1236300"/>
            </a:xfrm>
            <a:prstGeom prst="rect">
              <a:avLst/>
            </a:prstGeom>
            <a:solidFill>
              <a:srgbClr val="E4F0EE"/>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HOPWA</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HUD VASH</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SAFAH Vouchers</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Housing Authority of </a:t>
              </a:r>
              <a:r>
                <a:rPr lang="en-US" sz="1200">
                  <a:solidFill>
                    <a:schemeClr val="dk1"/>
                  </a:solidFill>
                  <a:latin typeface="Century Gothic"/>
                  <a:ea typeface="Century Gothic"/>
                  <a:cs typeface="Century Gothic"/>
                  <a:sym typeface="Century Gothic"/>
                </a:rPr>
                <a:t>Southern Maryland</a:t>
              </a:r>
              <a:r>
                <a:rPr lang="en-US" sz="1200">
                  <a:solidFill>
                    <a:schemeClr val="dk1"/>
                  </a:solidFill>
                  <a:latin typeface="Century Gothic"/>
                  <a:ea typeface="Century Gothic"/>
                  <a:cs typeface="Century Gothic"/>
                  <a:sym typeface="Century Gothic"/>
                </a:rPr>
                <a:t> </a:t>
              </a:r>
              <a:r>
                <a:rPr lang="en-US" sz="1200">
                  <a:solidFill>
                    <a:schemeClr val="dk1"/>
                  </a:solidFill>
                  <a:latin typeface="Century Gothic"/>
                  <a:ea typeface="Century Gothic"/>
                  <a:cs typeface="Century Gothic"/>
                  <a:sym typeface="Century Gothic"/>
                </a:rPr>
                <a:t>County</a:t>
              </a:r>
              <a:endParaRPr sz="1200">
                <a:solidFill>
                  <a:schemeClr val="dk1"/>
                </a:solidFill>
                <a:latin typeface="Century Gothic"/>
                <a:ea typeface="Century Gothic"/>
                <a:cs typeface="Century Gothic"/>
                <a:sym typeface="Century Gothic"/>
              </a:endParaRPr>
            </a:p>
          </p:txBody>
        </p:sp>
      </p:grpSp>
      <p:sp>
        <p:nvSpPr>
          <p:cNvPr id="150" name="Google Shape;150;p2"/>
          <p:cNvSpPr txBox="1"/>
          <p:nvPr/>
        </p:nvSpPr>
        <p:spPr>
          <a:xfrm>
            <a:off x="807516" y="9846171"/>
            <a:ext cx="10577100" cy="276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lang="en-US" sz="1200">
                <a:solidFill>
                  <a:schemeClr val="dk1"/>
                </a:solidFill>
                <a:latin typeface="Century Gothic"/>
                <a:ea typeface="Century Gothic"/>
                <a:cs typeface="Century Gothic"/>
                <a:sym typeface="Century Gothic"/>
              </a:rPr>
              <a:t>SSM</a:t>
            </a:r>
            <a:r>
              <a:rPr lang="en-US" sz="1200">
                <a:solidFill>
                  <a:schemeClr val="dk1"/>
                </a:solidFill>
                <a:latin typeface="Century Gothic"/>
                <a:ea typeface="Century Gothic"/>
                <a:cs typeface="Century Gothic"/>
                <a:sym typeface="Century Gothic"/>
              </a:rPr>
              <a:t> </a:t>
            </a:r>
            <a:r>
              <a:rPr lang="en-US" sz="1200">
                <a:solidFill>
                  <a:schemeClr val="dk1"/>
                </a:solidFill>
                <a:latin typeface="Century Gothic"/>
                <a:ea typeface="Century Gothic"/>
                <a:cs typeface="Century Gothic"/>
                <a:sym typeface="Century Gothic"/>
              </a:rPr>
              <a:t>– </a:t>
            </a:r>
            <a:r>
              <a:rPr lang="en-US" sz="1200">
                <a:solidFill>
                  <a:schemeClr val="dk1"/>
                </a:solidFill>
                <a:latin typeface="Century Gothic"/>
                <a:ea typeface="Century Gothic"/>
                <a:cs typeface="Century Gothic"/>
                <a:sym typeface="Century Gothic"/>
              </a:rPr>
              <a:t>Self Sufficiency Matrix 	</a:t>
            </a:r>
            <a:r>
              <a:rPr b="1" i="0" lang="en-US" sz="1200" u="none" cap="none" strike="noStrike">
                <a:solidFill>
                  <a:schemeClr val="dk1"/>
                </a:solidFill>
                <a:latin typeface="Century Gothic"/>
                <a:ea typeface="Century Gothic"/>
                <a:cs typeface="Century Gothic"/>
                <a:sym typeface="Century Gothic"/>
              </a:rPr>
              <a:t>PSH</a:t>
            </a:r>
            <a:r>
              <a:rPr i="0" lang="en-US" sz="1200" u="none" cap="none" strike="noStrike">
                <a:solidFill>
                  <a:schemeClr val="dk1"/>
                </a:solidFill>
                <a:latin typeface="Century Gothic"/>
                <a:ea typeface="Century Gothic"/>
                <a:cs typeface="Century Gothic"/>
                <a:sym typeface="Century Gothic"/>
              </a:rPr>
              <a:t> – Permanent Supportive Housing 	</a:t>
            </a:r>
            <a:r>
              <a:rPr b="1" i="0" lang="en-US" sz="1200" u="none" cap="none" strike="noStrike">
                <a:solidFill>
                  <a:schemeClr val="dk1"/>
                </a:solidFill>
                <a:latin typeface="Century Gothic"/>
                <a:ea typeface="Century Gothic"/>
                <a:cs typeface="Century Gothic"/>
                <a:sym typeface="Century Gothic"/>
              </a:rPr>
              <a:t>RRH</a:t>
            </a:r>
            <a:r>
              <a:rPr i="0" lang="en-US" sz="1200" u="none" cap="none" strike="noStrike">
                <a:solidFill>
                  <a:schemeClr val="dk1"/>
                </a:solidFill>
                <a:latin typeface="Century Gothic"/>
                <a:ea typeface="Century Gothic"/>
                <a:cs typeface="Century Gothic"/>
                <a:sym typeface="Century Gothic"/>
              </a:rPr>
              <a:t> – Rapid Rehousing 		</a:t>
            </a:r>
            <a:r>
              <a:rPr b="1" i="0" lang="en-US" sz="1200" u="none" cap="none" strike="noStrike">
                <a:solidFill>
                  <a:schemeClr val="dk1"/>
                </a:solidFill>
                <a:latin typeface="Century Gothic"/>
                <a:ea typeface="Century Gothic"/>
                <a:cs typeface="Century Gothic"/>
                <a:sym typeface="Century Gothic"/>
              </a:rPr>
              <a:t>TH</a:t>
            </a:r>
            <a:r>
              <a:rPr i="0" lang="en-US" sz="1200" u="none" cap="none" strike="noStrike">
                <a:solidFill>
                  <a:schemeClr val="dk1"/>
                </a:solidFill>
                <a:latin typeface="Century Gothic"/>
                <a:ea typeface="Century Gothic"/>
                <a:cs typeface="Century Gothic"/>
                <a:sym typeface="Century Gothic"/>
              </a:rPr>
              <a:t> – Transitional Housing</a:t>
            </a:r>
            <a:endParaRPr i="0" sz="1200" u="none" cap="none" strike="noStrike">
              <a:solidFill>
                <a:srgbClr val="000000"/>
              </a:solidFill>
              <a:latin typeface="Century Gothic"/>
              <a:ea typeface="Century Gothic"/>
              <a:cs typeface="Century Gothic"/>
              <a:sym typeface="Century Gothic"/>
            </a:endParaRPr>
          </a:p>
        </p:txBody>
      </p:sp>
      <p:sp>
        <p:nvSpPr>
          <p:cNvPr id="151" name="Google Shape;151;p2"/>
          <p:cNvSpPr txBox="1"/>
          <p:nvPr/>
        </p:nvSpPr>
        <p:spPr>
          <a:xfrm>
            <a:off x="807454" y="9493071"/>
            <a:ext cx="10577100" cy="276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Century Gothic"/>
                <a:ea typeface="Century Gothic"/>
                <a:cs typeface="Century Gothic"/>
                <a:sym typeface="Century Gothic"/>
              </a:rPr>
              <a:t>Points of Contact: Case Conferencing Lead - </a:t>
            </a:r>
            <a:r>
              <a:rPr lang="en-US" sz="1200">
                <a:solidFill>
                  <a:schemeClr val="dk1"/>
                </a:solidFill>
                <a:latin typeface="Century Gothic"/>
                <a:ea typeface="Century Gothic"/>
                <a:cs typeface="Century Gothic"/>
                <a:sym typeface="Century Gothic"/>
              </a:rPr>
              <a:t>Sara + TBD</a:t>
            </a:r>
            <a:r>
              <a:rPr i="0" lang="en-US" sz="1200" u="none" cap="none" strike="noStrike">
                <a:solidFill>
                  <a:schemeClr val="dk1"/>
                </a:solidFill>
                <a:latin typeface="Century Gothic"/>
                <a:ea typeface="Century Gothic"/>
                <a:cs typeface="Century Gothic"/>
                <a:sym typeface="Century Gothic"/>
              </a:rPr>
              <a:t>		 </a:t>
            </a:r>
            <a:r>
              <a:rPr b="1" i="0" lang="en-US" sz="1200" u="none" cap="none" strike="noStrike">
                <a:solidFill>
                  <a:schemeClr val="dk1"/>
                </a:solidFill>
                <a:latin typeface="Century Gothic"/>
                <a:ea typeface="Century Gothic"/>
                <a:cs typeface="Century Gothic"/>
                <a:sym typeface="Century Gothic"/>
              </a:rPr>
              <a:t>BNL Manager - </a:t>
            </a:r>
            <a:r>
              <a:rPr lang="en-US" sz="1200">
                <a:solidFill>
                  <a:schemeClr val="dk1"/>
                </a:solidFill>
                <a:latin typeface="Century Gothic"/>
                <a:ea typeface="Century Gothic"/>
                <a:cs typeface="Century Gothic"/>
                <a:sym typeface="Century Gothic"/>
              </a:rPr>
              <a:t>Sara + TBD</a:t>
            </a:r>
            <a:r>
              <a:rPr lang="en-US" sz="1200">
                <a:solidFill>
                  <a:schemeClr val="dk1"/>
                </a:solidFill>
                <a:latin typeface="Century Gothic"/>
                <a:ea typeface="Century Gothic"/>
                <a:cs typeface="Century Gothic"/>
                <a:sym typeface="Century Gothic"/>
              </a:rPr>
              <a:t>	</a:t>
            </a:r>
            <a:r>
              <a:rPr i="0" lang="en-US" sz="1200" u="none" cap="none" strike="noStrike">
                <a:solidFill>
                  <a:schemeClr val="dk1"/>
                </a:solidFill>
                <a:latin typeface="Century Gothic"/>
                <a:ea typeface="Century Gothic"/>
                <a:cs typeface="Century Gothic"/>
                <a:sym typeface="Century Gothic"/>
              </a:rPr>
              <a:t> </a:t>
            </a:r>
            <a:r>
              <a:rPr b="1" i="0" lang="en-US" sz="1200" u="none" cap="none" strike="noStrike">
                <a:solidFill>
                  <a:schemeClr val="dk1"/>
                </a:solidFill>
                <a:latin typeface="Century Gothic"/>
                <a:ea typeface="Century Gothic"/>
                <a:cs typeface="Century Gothic"/>
                <a:sym typeface="Century Gothic"/>
              </a:rPr>
              <a:t>CE LHC/DCHD Liaison - </a:t>
            </a:r>
            <a:r>
              <a:rPr lang="en-US" sz="1200">
                <a:solidFill>
                  <a:schemeClr val="dk1"/>
                </a:solidFill>
                <a:latin typeface="Century Gothic"/>
                <a:ea typeface="Century Gothic"/>
                <a:cs typeface="Century Gothic"/>
                <a:sym typeface="Century Gothic"/>
              </a:rPr>
              <a:t>Sara + TBD</a:t>
            </a:r>
            <a:endParaRPr i="0" sz="1200" u="none" cap="none" strike="noStrike">
              <a:solidFill>
                <a:srgbClr val="000000"/>
              </a:solidFill>
              <a:latin typeface="Century Gothic"/>
              <a:ea typeface="Century Gothic"/>
              <a:cs typeface="Century Gothic"/>
              <a:sym typeface="Century Gothic"/>
            </a:endParaRPr>
          </a:p>
        </p:txBody>
      </p:sp>
      <p:grpSp>
        <p:nvGrpSpPr>
          <p:cNvPr id="152" name="Google Shape;152;p2"/>
          <p:cNvGrpSpPr/>
          <p:nvPr/>
        </p:nvGrpSpPr>
        <p:grpSpPr>
          <a:xfrm>
            <a:off x="822550" y="2540900"/>
            <a:ext cx="2448000" cy="2179100"/>
            <a:chOff x="822550" y="2540900"/>
            <a:chExt cx="2448000" cy="2179100"/>
          </a:xfrm>
        </p:grpSpPr>
        <p:sp>
          <p:nvSpPr>
            <p:cNvPr id="153" name="Google Shape;153;p2"/>
            <p:cNvSpPr/>
            <p:nvPr/>
          </p:nvSpPr>
          <p:spPr>
            <a:xfrm>
              <a:off x="822553" y="2540900"/>
              <a:ext cx="2447925" cy="542925"/>
            </a:xfrm>
            <a:prstGeom prst="roundRect">
              <a:avLst>
                <a:gd fmla="val 16667" name="adj"/>
              </a:avLst>
            </a:prstGeom>
            <a:solidFill>
              <a:srgbClr val="30324B"/>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Century Gothic"/>
                  <a:ea typeface="Century Gothic"/>
                  <a:cs typeface="Century Gothic"/>
                  <a:sym typeface="Century Gothic"/>
                </a:rPr>
                <a:t>Street Outreach*</a:t>
              </a:r>
              <a:endParaRPr b="0" i="0" sz="1400" u="none" cap="none" strike="noStrike">
                <a:solidFill>
                  <a:srgbClr val="000000"/>
                </a:solidFill>
                <a:latin typeface="Arial"/>
                <a:ea typeface="Arial"/>
                <a:cs typeface="Arial"/>
                <a:sym typeface="Arial"/>
              </a:endParaRPr>
            </a:p>
          </p:txBody>
        </p:sp>
        <p:sp>
          <p:nvSpPr>
            <p:cNvPr id="154" name="Google Shape;154;p2"/>
            <p:cNvSpPr/>
            <p:nvPr/>
          </p:nvSpPr>
          <p:spPr>
            <a:xfrm>
              <a:off x="822550" y="3012700"/>
              <a:ext cx="2448000" cy="1707300"/>
            </a:xfrm>
            <a:prstGeom prst="rect">
              <a:avLst/>
            </a:prstGeom>
            <a:solidFill>
              <a:srgbClr val="DEDFEA"/>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PATH (SmCM)</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Lifestyles</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On Our Own</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Three Oaks</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Project ECHO</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Dept. of Social Services</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Health Dept.</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LBHA</a:t>
              </a:r>
              <a:endParaRPr b="0" i="0" sz="1200" u="none" cap="none" strike="noStrike">
                <a:solidFill>
                  <a:srgbClr val="000000"/>
                </a:solidFill>
                <a:latin typeface="Arial"/>
                <a:ea typeface="Arial"/>
                <a:cs typeface="Arial"/>
                <a:sym typeface="Arial"/>
              </a:endParaRPr>
            </a:p>
          </p:txBody>
        </p:sp>
      </p:grpSp>
      <p:sp>
        <p:nvSpPr>
          <p:cNvPr id="155" name="Google Shape;155;p2"/>
          <p:cNvSpPr txBox="1"/>
          <p:nvPr/>
        </p:nvSpPr>
        <p:spPr>
          <a:xfrm>
            <a:off x="10416225" y="10389700"/>
            <a:ext cx="1590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solidFill>
                  <a:srgbClr val="50537C"/>
                </a:solidFill>
                <a:latin typeface="Century Gothic"/>
                <a:ea typeface="Century Gothic"/>
                <a:cs typeface="Century Gothic"/>
                <a:sym typeface="Century Gothic"/>
              </a:rPr>
              <a:t>December 2022</a:t>
            </a:r>
            <a:endParaRPr>
              <a:solidFill>
                <a:srgbClr val="50537C"/>
              </a:solidFill>
              <a:latin typeface="Century Gothic"/>
              <a:ea typeface="Century Gothic"/>
              <a:cs typeface="Century Gothic"/>
              <a:sym typeface="Century Gothic"/>
            </a:endParaRPr>
          </a:p>
        </p:txBody>
      </p:sp>
      <p:sp>
        <p:nvSpPr>
          <p:cNvPr id="156" name="Google Shape;156;p2"/>
          <p:cNvSpPr txBox="1"/>
          <p:nvPr/>
        </p:nvSpPr>
        <p:spPr>
          <a:xfrm>
            <a:off x="891479" y="9142109"/>
            <a:ext cx="10577100" cy="276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lang="en-US" sz="1200">
                <a:solidFill>
                  <a:schemeClr val="dk1"/>
                </a:solidFill>
                <a:latin typeface="Century Gothic"/>
                <a:ea typeface="Century Gothic"/>
                <a:cs typeface="Century Gothic"/>
                <a:sym typeface="Century Gothic"/>
              </a:rPr>
              <a:t>*List may not be exhaustive</a:t>
            </a:r>
            <a:endParaRPr i="0" sz="1200" u="none" cap="none" strike="noStrike">
              <a:solidFill>
                <a:srgbClr val="000000"/>
              </a:solidFill>
              <a:latin typeface="Century Gothic"/>
              <a:ea typeface="Century Gothic"/>
              <a:cs typeface="Century Gothic"/>
              <a:sym typeface="Century Gothic"/>
            </a:endParaRPr>
          </a:p>
        </p:txBody>
      </p:sp>
      <p:grpSp>
        <p:nvGrpSpPr>
          <p:cNvPr id="157" name="Google Shape;157;p2"/>
          <p:cNvGrpSpPr/>
          <p:nvPr/>
        </p:nvGrpSpPr>
        <p:grpSpPr>
          <a:xfrm>
            <a:off x="8717242" y="5524963"/>
            <a:ext cx="2448008" cy="1640314"/>
            <a:chOff x="853440" y="2464700"/>
            <a:chExt cx="2448007" cy="1640314"/>
          </a:xfrm>
        </p:grpSpPr>
        <p:sp>
          <p:nvSpPr>
            <p:cNvPr id="158" name="Google Shape;158;p2"/>
            <p:cNvSpPr/>
            <p:nvPr/>
          </p:nvSpPr>
          <p:spPr>
            <a:xfrm>
              <a:off x="853440" y="2464700"/>
              <a:ext cx="2448000" cy="543000"/>
            </a:xfrm>
            <a:prstGeom prst="roundRect">
              <a:avLst>
                <a:gd fmla="val 16667" name="adj"/>
              </a:avLst>
            </a:prstGeom>
            <a:solidFill>
              <a:srgbClr val="3D6F68"/>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lang="en-US" sz="1600">
                  <a:solidFill>
                    <a:schemeClr val="lt1"/>
                  </a:solidFill>
                  <a:latin typeface="Century Gothic"/>
                  <a:ea typeface="Century Gothic"/>
                  <a:cs typeface="Century Gothic"/>
                  <a:sym typeface="Century Gothic"/>
                </a:rPr>
                <a:t>T</a:t>
              </a:r>
              <a:r>
                <a:rPr b="1" i="0" lang="en-US" sz="1600" u="none" cap="none" strike="noStrike">
                  <a:solidFill>
                    <a:schemeClr val="lt1"/>
                  </a:solidFill>
                  <a:latin typeface="Century Gothic"/>
                  <a:ea typeface="Century Gothic"/>
                  <a:cs typeface="Century Gothic"/>
                  <a:sym typeface="Century Gothic"/>
                  <a:extLst>
                    <a:ext uri="http://customooxmlschemas.google.com/">
                      <go:slidesCustomData xmlns:go="http://customooxmlschemas.google.com/" textRoundtripDataId="1"/>
                    </a:ext>
                  </a:extLst>
                </a:rPr>
                <a:t>H Providers</a:t>
              </a:r>
              <a:r>
                <a:rPr b="1" i="0" lang="en-US" sz="1600" u="none" cap="none" strike="noStrike">
                  <a:solidFill>
                    <a:schemeClr val="lt1"/>
                  </a:solidFill>
                  <a:latin typeface="Century Gothic"/>
                  <a:ea typeface="Century Gothic"/>
                  <a:cs typeface="Century Gothic"/>
                  <a:sym typeface="Century Gothic"/>
                </a:rPr>
                <a:t>*</a:t>
              </a:r>
              <a:endParaRPr b="0" i="0" sz="1400" u="none" cap="none" strike="noStrike">
                <a:solidFill>
                  <a:srgbClr val="000000"/>
                </a:solidFill>
                <a:latin typeface="Arial"/>
                <a:ea typeface="Arial"/>
                <a:cs typeface="Arial"/>
                <a:sym typeface="Arial"/>
              </a:endParaRPr>
            </a:p>
          </p:txBody>
        </p:sp>
        <p:sp>
          <p:nvSpPr>
            <p:cNvPr id="159" name="Google Shape;159;p2"/>
            <p:cNvSpPr/>
            <p:nvPr/>
          </p:nvSpPr>
          <p:spPr>
            <a:xfrm>
              <a:off x="853447" y="2936514"/>
              <a:ext cx="2448000" cy="1168500"/>
            </a:xfrm>
            <a:prstGeom prst="rect">
              <a:avLst/>
            </a:prstGeom>
            <a:solidFill>
              <a:srgbClr val="E4F0EE"/>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Fuller House (Men)</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Gayle’s House</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Martha’s Place</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Poiema</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Project ECHO</a:t>
              </a:r>
              <a:endParaRPr sz="1200">
                <a:solidFill>
                  <a:schemeClr val="dk1"/>
                </a:solidFill>
                <a:latin typeface="Century Gothic"/>
                <a:ea typeface="Century Gothic"/>
                <a:cs typeface="Century Gothic"/>
                <a:sym typeface="Century Gothic"/>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3"/>
          <p:cNvSpPr/>
          <p:nvPr/>
        </p:nvSpPr>
        <p:spPr>
          <a:xfrm>
            <a:off x="853450" y="2083825"/>
            <a:ext cx="10485000" cy="8305800"/>
          </a:xfrm>
          <a:prstGeom prst="rect">
            <a:avLst/>
          </a:prstGeom>
          <a:solidFill>
            <a:srgbClr val="DEDFEA"/>
          </a:solidFill>
          <a:ln>
            <a:noFill/>
          </a:ln>
          <a:effectLst>
            <a:outerShdw blurRad="50800" rotWithShape="0" algn="t" dir="54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7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None/>
            </a:pPr>
            <a:r>
              <a:t/>
            </a:r>
            <a:endParaRPr sz="1700">
              <a:solidFill>
                <a:schemeClr val="dk1"/>
              </a:solidFill>
              <a:latin typeface="Century Gothic"/>
              <a:ea typeface="Century Gothic"/>
              <a:cs typeface="Century Gothic"/>
              <a:sym typeface="Century Gothic"/>
            </a:endParaRPr>
          </a:p>
          <a:p>
            <a:pPr indent="-342900" lvl="0" marL="457200" rtl="0" algn="l">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There is great variation between the assessor agencies (Three Oaks and DSS in each of the three counties comprising the Southern Maryland LHC) regarding how the CE </a:t>
            </a: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2"/>
                  </a:ext>
                </a:extLst>
              </a:rPr>
              <a:t> assessment</a:t>
            </a:r>
            <a:r>
              <a:rPr lang="en-US" sz="1800">
                <a:solidFill>
                  <a:schemeClr val="dk1"/>
                </a:solidFill>
                <a:latin typeface="Century Gothic"/>
                <a:ea typeface="Century Gothic"/>
                <a:cs typeface="Century Gothic"/>
                <a:sym typeface="Century Gothic"/>
              </a:rPr>
              <a:t> is administered (i.e. via drop-in, by </a:t>
            </a:r>
            <a:r>
              <a:rPr lang="en-US" sz="1800">
                <a:solidFill>
                  <a:schemeClr val="dk1"/>
                </a:solidFill>
                <a:latin typeface="Century Gothic"/>
                <a:ea typeface="Century Gothic"/>
                <a:cs typeface="Century Gothic"/>
                <a:sym typeface="Century Gothic"/>
              </a:rPr>
              <a:t>appointment</a:t>
            </a:r>
            <a:r>
              <a:rPr lang="en-US" sz="1800">
                <a:solidFill>
                  <a:schemeClr val="dk1"/>
                </a:solidFill>
                <a:latin typeface="Century Gothic"/>
                <a:ea typeface="Century Gothic"/>
                <a:cs typeface="Century Gothic"/>
                <a:sym typeface="Century Gothic"/>
              </a:rPr>
              <a:t>, via telephone, through outreach). The LHC should </a:t>
            </a:r>
            <a:r>
              <a:rPr b="1" lang="en-US" sz="1800">
                <a:solidFill>
                  <a:schemeClr val="dk1"/>
                </a:solidFill>
                <a:latin typeface="Century Gothic"/>
                <a:ea typeface="Century Gothic"/>
                <a:cs typeface="Century Gothic"/>
                <a:sym typeface="Century Gothic"/>
              </a:rPr>
              <a:t>work collaboratively to standardize the assessment approach </a:t>
            </a:r>
            <a:r>
              <a:rPr b="1" lang="en-US" sz="1800">
                <a:solidFill>
                  <a:schemeClr val="dk1"/>
                </a:solidFill>
                <a:latin typeface="Century Gothic"/>
                <a:ea typeface="Century Gothic"/>
                <a:cs typeface="Century Gothic"/>
                <a:sym typeface="Century Gothic"/>
              </a:rPr>
              <a:t>utilized</a:t>
            </a:r>
            <a:r>
              <a:rPr b="1" lang="en-US" sz="1800">
                <a:solidFill>
                  <a:schemeClr val="dk1"/>
                </a:solidFill>
                <a:latin typeface="Century Gothic"/>
                <a:ea typeface="Century Gothic"/>
                <a:cs typeface="Century Gothic"/>
                <a:sym typeface="Century Gothic"/>
              </a:rPr>
              <a:t> by assessing </a:t>
            </a:r>
            <a:r>
              <a:rPr b="1" lang="en-US" sz="1800">
                <a:solidFill>
                  <a:schemeClr val="dk1"/>
                </a:solidFill>
                <a:latin typeface="Century Gothic"/>
                <a:ea typeface="Century Gothic"/>
                <a:cs typeface="Century Gothic"/>
                <a:sym typeface="Century Gothic"/>
              </a:rPr>
              <a:t>agencies</a:t>
            </a:r>
            <a:r>
              <a:rPr b="1" lang="en-US" sz="1800">
                <a:solidFill>
                  <a:schemeClr val="dk1"/>
                </a:solidFill>
                <a:latin typeface="Century Gothic"/>
                <a:ea typeface="Century Gothic"/>
                <a:cs typeface="Century Gothic"/>
                <a:sym typeface="Century Gothic"/>
              </a:rPr>
              <a:t> </a:t>
            </a:r>
            <a:r>
              <a:rPr lang="en-US" sz="1800">
                <a:solidFill>
                  <a:schemeClr val="dk1"/>
                </a:solidFill>
                <a:latin typeface="Century Gothic"/>
                <a:ea typeface="Century Gothic"/>
                <a:cs typeface="Century Gothic"/>
                <a:sym typeface="Century Gothic"/>
              </a:rPr>
              <a:t>to ensure that assessment is truly accessible and the client experience is the same </a:t>
            </a:r>
            <a:r>
              <a:rPr lang="en-US" sz="1800">
                <a:solidFill>
                  <a:schemeClr val="dk1"/>
                </a:solidFill>
                <a:latin typeface="Century Gothic"/>
                <a:ea typeface="Century Gothic"/>
                <a:cs typeface="Century Gothic"/>
                <a:sym typeface="Century Gothic"/>
              </a:rPr>
              <a:t>regardless</a:t>
            </a:r>
            <a:r>
              <a:rPr lang="en-US" sz="1800">
                <a:solidFill>
                  <a:schemeClr val="dk1"/>
                </a:solidFill>
                <a:latin typeface="Century Gothic"/>
                <a:ea typeface="Century Gothic"/>
                <a:cs typeface="Century Gothic"/>
                <a:sym typeface="Century Gothic"/>
              </a:rPr>
              <a:t> of the assessing agency they engage with. The LHC is urged to </a:t>
            </a:r>
            <a:r>
              <a:rPr b="1" lang="en-US" sz="1800">
                <a:solidFill>
                  <a:schemeClr val="dk1"/>
                </a:solidFill>
                <a:latin typeface="Century Gothic"/>
                <a:ea typeface="Century Gothic"/>
                <a:cs typeface="Century Gothic"/>
                <a:sym typeface="Century Gothic"/>
              </a:rPr>
              <a:t>proactively </a:t>
            </a:r>
            <a:r>
              <a:rPr b="1" lang="en-US" sz="1800">
                <a:solidFill>
                  <a:schemeClr val="dk1"/>
                </a:solidFill>
                <a:latin typeface="Century Gothic"/>
                <a:ea typeface="Century Gothic"/>
                <a:cs typeface="Century Gothic"/>
                <a:sym typeface="Century Gothic"/>
              </a:rPr>
              <a:t>recruit</a:t>
            </a:r>
            <a:r>
              <a:rPr b="1" lang="en-US" sz="1800">
                <a:solidFill>
                  <a:schemeClr val="dk1"/>
                </a:solidFill>
                <a:latin typeface="Century Gothic"/>
                <a:ea typeface="Century Gothic"/>
                <a:cs typeface="Century Gothic"/>
                <a:sym typeface="Century Gothic"/>
              </a:rPr>
              <a:t> people with lived experience for input</a:t>
            </a:r>
            <a:r>
              <a:rPr lang="en-US" sz="1800">
                <a:solidFill>
                  <a:schemeClr val="dk1"/>
                </a:solidFill>
                <a:latin typeface="Century Gothic"/>
                <a:ea typeface="Century Gothic"/>
                <a:cs typeface="Century Gothic"/>
                <a:sym typeface="Century Gothic"/>
              </a:rPr>
              <a:t> throughout the </a:t>
            </a:r>
            <a:r>
              <a:rPr lang="en-US" sz="1800">
                <a:solidFill>
                  <a:schemeClr val="dk1"/>
                </a:solidFill>
                <a:latin typeface="Century Gothic"/>
                <a:ea typeface="Century Gothic"/>
                <a:cs typeface="Century Gothic"/>
                <a:sym typeface="Century Gothic"/>
              </a:rPr>
              <a:t>redesign</a:t>
            </a:r>
            <a:r>
              <a:rPr lang="en-US" sz="1800">
                <a:solidFill>
                  <a:schemeClr val="dk1"/>
                </a:solidFill>
                <a:latin typeface="Century Gothic"/>
                <a:ea typeface="Century Gothic"/>
                <a:cs typeface="Century Gothic"/>
                <a:sym typeface="Century Gothic"/>
              </a:rPr>
              <a:t> and implementation of the updated assessment approach, </a:t>
            </a:r>
            <a:r>
              <a:rPr lang="en-US" sz="1800">
                <a:solidFill>
                  <a:schemeClr val="dk1"/>
                </a:solidFill>
                <a:latin typeface="Century Gothic"/>
                <a:ea typeface="Century Gothic"/>
                <a:cs typeface="Century Gothic"/>
                <a:sym typeface="Century Gothic"/>
              </a:rPr>
              <a:t>adequately</a:t>
            </a:r>
            <a:r>
              <a:rPr lang="en-US" sz="1800">
                <a:solidFill>
                  <a:schemeClr val="dk1"/>
                </a:solidFill>
                <a:latin typeface="Century Gothic"/>
                <a:ea typeface="Century Gothic"/>
                <a:cs typeface="Century Gothic"/>
                <a:sym typeface="Century Gothic"/>
              </a:rPr>
              <a:t> compensating them for their time and contributions. </a:t>
            </a:r>
            <a:endParaRPr b="0" i="0" sz="18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In listing locations that persons experiencing homelessness show up to request services, the </a:t>
            </a:r>
            <a:r>
              <a:rPr lang="en-US" sz="1800">
                <a:solidFill>
                  <a:schemeClr val="dk1"/>
                </a:solidFill>
                <a:latin typeface="Century Gothic"/>
                <a:ea typeface="Century Gothic"/>
                <a:cs typeface="Century Gothic"/>
                <a:sym typeface="Century Gothic"/>
              </a:rPr>
              <a:t>Southern Maryland</a:t>
            </a:r>
            <a:r>
              <a:rPr lang="en-US" sz="1800">
                <a:solidFill>
                  <a:schemeClr val="dk1"/>
                </a:solidFill>
                <a:latin typeface="Century Gothic"/>
                <a:ea typeface="Century Gothic"/>
                <a:cs typeface="Century Gothic"/>
                <a:sym typeface="Century Gothic"/>
              </a:rPr>
              <a:t> community identified several </a:t>
            </a:r>
            <a:r>
              <a:rPr lang="en-US" sz="1800">
                <a:solidFill>
                  <a:schemeClr val="dk1"/>
                </a:solidFill>
                <a:latin typeface="Century Gothic"/>
                <a:ea typeface="Century Gothic"/>
                <a:cs typeface="Century Gothic"/>
                <a:sym typeface="Century Gothic"/>
              </a:rPr>
              <a:t>agencies/organizations that are not presently access points (i.e. </a:t>
            </a:r>
            <a:r>
              <a:rPr i="1" lang="en-US" sz="1800">
                <a:solidFill>
                  <a:schemeClr val="dk1"/>
                </a:solidFill>
                <a:latin typeface="Century Gothic"/>
                <a:ea typeface="Century Gothic"/>
                <a:cs typeface="Century Gothic"/>
                <a:sym typeface="Century Gothic"/>
              </a:rPr>
              <a:t>The Cove</a:t>
            </a:r>
            <a:r>
              <a:rPr lang="en-US" sz="1800">
                <a:solidFill>
                  <a:schemeClr val="dk1"/>
                </a:solidFill>
                <a:latin typeface="Century Gothic"/>
                <a:ea typeface="Century Gothic"/>
                <a:cs typeface="Century Gothic"/>
                <a:sym typeface="Century Gothic"/>
              </a:rPr>
              <a:t>, libraries, recovery houses, faith-based organizations, mental health service providers). Consider </a:t>
            </a:r>
            <a:r>
              <a:rPr b="1" lang="en-US" sz="1800">
                <a:solidFill>
                  <a:schemeClr val="dk1"/>
                </a:solidFill>
                <a:latin typeface="Century Gothic"/>
                <a:ea typeface="Century Gothic"/>
                <a:cs typeface="Century Gothic"/>
                <a:sym typeface="Century Gothic"/>
              </a:rPr>
              <a:t>building partnerships with these agencies/organizations</a:t>
            </a:r>
            <a:r>
              <a:rPr lang="en-US" sz="1800">
                <a:solidFill>
                  <a:schemeClr val="dk1"/>
                </a:solidFill>
                <a:latin typeface="Century Gothic"/>
                <a:ea typeface="Century Gothic"/>
                <a:cs typeface="Century Gothic"/>
                <a:sym typeface="Century Gothic"/>
              </a:rPr>
              <a:t> to ensure persons experiencing homelessness are provided appropriate linkage to the coordinated entry system and other resources to meet their needs when they show up to these locations. </a:t>
            </a:r>
            <a:endParaRPr sz="1800">
              <a:solidFill>
                <a:schemeClr val="dk1"/>
              </a:solidFill>
              <a:latin typeface="Century Gothic"/>
              <a:ea typeface="Century Gothic"/>
              <a:cs typeface="Century Gothic"/>
              <a:sym typeface="Century Gothic"/>
            </a:endParaRPr>
          </a:p>
          <a:p>
            <a:pPr indent="0" lvl="0" marL="45720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3"/>
                  </a:ext>
                </a:extLst>
              </a:rPr>
              <a:t>Many outreach providers in the three counties are not currently using HMIS to record their engagement with people experiencing homelessness. HMIS </a:t>
            </a:r>
            <a:r>
              <a:rPr lang="en-US" sz="1800">
                <a:solidFill>
                  <a:schemeClr val="dk1"/>
                </a:solidFill>
                <a:latin typeface="Century Gothic"/>
                <a:ea typeface="Century Gothic"/>
                <a:cs typeface="Century Gothic"/>
                <a:sym typeface="Century Gothic"/>
              </a:rPr>
              <a:t>can be an especially useful platform for communicating the needs and status changes of the unsheltered population between providers in the LHCs wide geographic area, helping foster improved coordination of services among several other benefits. </a:t>
            </a:r>
            <a:r>
              <a:rPr b="1" lang="en-US" sz="1800">
                <a:solidFill>
                  <a:schemeClr val="dk1"/>
                </a:solidFill>
                <a:latin typeface="Century Gothic"/>
                <a:ea typeface="Century Gothic"/>
                <a:cs typeface="Century Gothic"/>
                <a:sym typeface="Century Gothic"/>
              </a:rPr>
              <a:t>Work in collaboration with CoC Leadership and the HMIS Lead to develop strategies to persuade partner agencies to participate in HMIS</a:t>
            </a:r>
            <a:r>
              <a:rPr lang="en-US" sz="1800">
                <a:solidFill>
                  <a:schemeClr val="dk1"/>
                </a:solidFill>
                <a:latin typeface="Century Gothic"/>
                <a:ea typeface="Century Gothic"/>
                <a:cs typeface="Century Gothic"/>
                <a:sym typeface="Century Gothic"/>
              </a:rPr>
              <a:t>, offering workshops and sharing information about the benefits of HMIS, incentivizing its use when possible, and providing technical support to assist these organizations with integrating their current databases with HMIS.</a:t>
            </a:r>
            <a:endParaRPr sz="1800">
              <a:solidFill>
                <a:schemeClr val="dk1"/>
              </a:solidFill>
              <a:latin typeface="Century Gothic"/>
              <a:ea typeface="Century Gothic"/>
              <a:cs typeface="Century Gothic"/>
              <a:sym typeface="Century Gothic"/>
            </a:endParaRPr>
          </a:p>
          <a:p>
            <a:pPr indent="0" lvl="0" marL="457200" marR="0" rtl="0" algn="l">
              <a:lnSpc>
                <a:spcPct val="100000"/>
              </a:lnSpc>
              <a:spcBef>
                <a:spcPts val="0"/>
              </a:spcBef>
              <a:spcAft>
                <a:spcPts val="0"/>
              </a:spcAft>
              <a:buNone/>
            </a:pPr>
            <a:r>
              <a:t/>
            </a:r>
            <a:endParaRPr sz="1700">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None/>
            </a:pPr>
            <a:r>
              <a:t/>
            </a:r>
            <a:endParaRPr sz="1700">
              <a:solidFill>
                <a:schemeClr val="dk1"/>
              </a:solidFill>
              <a:latin typeface="Century Gothic"/>
              <a:ea typeface="Century Gothic"/>
              <a:cs typeface="Century Gothic"/>
              <a:sym typeface="Century Gothic"/>
            </a:endParaRPr>
          </a:p>
        </p:txBody>
      </p:sp>
      <p:sp>
        <p:nvSpPr>
          <p:cNvPr id="165" name="Google Shape;165;p3"/>
          <p:cNvSpPr/>
          <p:nvPr/>
        </p:nvSpPr>
        <p:spPr>
          <a:xfrm>
            <a:off x="853441" y="1737176"/>
            <a:ext cx="2447925" cy="542925"/>
          </a:xfrm>
          <a:prstGeom prst="roundRect">
            <a:avLst>
              <a:gd fmla="val 16667" name="adj"/>
            </a:avLst>
          </a:prstGeom>
          <a:solidFill>
            <a:srgbClr val="30324B"/>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Access</a:t>
            </a:r>
            <a:endParaRPr b="0" i="0" sz="1400" u="none" cap="none" strike="noStrike">
              <a:solidFill>
                <a:srgbClr val="000000"/>
              </a:solidFill>
              <a:latin typeface="Arial"/>
              <a:ea typeface="Arial"/>
              <a:cs typeface="Arial"/>
              <a:sym typeface="Arial"/>
            </a:endParaRPr>
          </a:p>
        </p:txBody>
      </p:sp>
      <p:pic>
        <p:nvPicPr>
          <p:cNvPr descr="Logo&#10;&#10;Description automatically generated with low confidence" id="166" name="Google Shape;166;p3"/>
          <p:cNvPicPr preferRelativeResize="0"/>
          <p:nvPr/>
        </p:nvPicPr>
        <p:blipFill rotWithShape="1">
          <a:blip r:embed="rId3">
            <a:alphaModFix/>
          </a:blip>
          <a:srcRect b="0" l="0" r="0" t="0"/>
          <a:stretch/>
        </p:blipFill>
        <p:spPr>
          <a:xfrm>
            <a:off x="257174" y="240030"/>
            <a:ext cx="1068980" cy="1236345"/>
          </a:xfrm>
          <a:prstGeom prst="rect">
            <a:avLst/>
          </a:prstGeom>
          <a:noFill/>
          <a:ln>
            <a:noFill/>
          </a:ln>
        </p:spPr>
      </p:pic>
      <p:cxnSp>
        <p:nvCxnSpPr>
          <p:cNvPr id="167" name="Google Shape;167;p3"/>
          <p:cNvCxnSpPr/>
          <p:nvPr/>
        </p:nvCxnSpPr>
        <p:spPr>
          <a:xfrm>
            <a:off x="1490664" y="1476374"/>
            <a:ext cx="9210675" cy="0"/>
          </a:xfrm>
          <a:prstGeom prst="straightConnector1">
            <a:avLst/>
          </a:prstGeom>
          <a:noFill/>
          <a:ln cap="flat" cmpd="sng" w="38100">
            <a:solidFill>
              <a:srgbClr val="60A89E"/>
            </a:solidFill>
            <a:prstDash val="solid"/>
            <a:miter lim="800000"/>
            <a:headEnd len="sm" w="sm" type="none"/>
            <a:tailEnd len="sm" w="sm" type="none"/>
          </a:ln>
        </p:spPr>
      </p:cxnSp>
      <p:sp>
        <p:nvSpPr>
          <p:cNvPr id="168" name="Google Shape;168;p3"/>
          <p:cNvSpPr txBox="1"/>
          <p:nvPr/>
        </p:nvSpPr>
        <p:spPr>
          <a:xfrm>
            <a:off x="1495313" y="427617"/>
            <a:ext cx="9201300" cy="10158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SzPts val="1800"/>
              <a:buFont typeface="Arial"/>
              <a:buNone/>
            </a:pPr>
            <a:r>
              <a:rPr b="1" lang="en-US" sz="1800">
                <a:solidFill>
                  <a:srgbClr val="50537C"/>
                </a:solidFill>
                <a:latin typeface="Century Gothic"/>
                <a:ea typeface="Century Gothic"/>
                <a:cs typeface="Century Gothic"/>
                <a:sym typeface="Century Gothic"/>
              </a:rPr>
              <a:t>From Homeless to Housed: Coordinated Entry Key Considerations</a:t>
            </a:r>
            <a:endParaRPr b="1" sz="1800">
              <a:solidFill>
                <a:srgbClr val="50537C"/>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600"/>
              <a:buFont typeface="Arial"/>
              <a:buNone/>
            </a:pPr>
            <a:r>
              <a:t/>
            </a:r>
            <a:endParaRPr b="1" i="0" sz="600" u="none" cap="none" strike="noStrike">
              <a:solidFill>
                <a:srgbClr val="30324B"/>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3600"/>
              <a:buFont typeface="Arial"/>
              <a:buNone/>
            </a:pPr>
            <a:r>
              <a:rPr b="1" lang="en-US" sz="3600">
                <a:solidFill>
                  <a:srgbClr val="FFC000"/>
                </a:solidFill>
                <a:latin typeface="Century Gothic"/>
                <a:ea typeface="Century Gothic"/>
                <a:cs typeface="Century Gothic"/>
                <a:sym typeface="Century Gothic"/>
              </a:rPr>
              <a:t>Southern Maryland</a:t>
            </a:r>
            <a:r>
              <a:rPr b="1" i="0" lang="en-US" sz="3600" u="none" cap="none" strike="noStrike">
                <a:solidFill>
                  <a:srgbClr val="FFC000"/>
                </a:solidFill>
                <a:latin typeface="Century Gothic"/>
                <a:ea typeface="Century Gothic"/>
                <a:cs typeface="Century Gothic"/>
                <a:sym typeface="Century Gothic"/>
              </a:rPr>
              <a:t> </a:t>
            </a:r>
            <a:r>
              <a:rPr b="1" lang="en-US" sz="3600">
                <a:solidFill>
                  <a:srgbClr val="FFC000"/>
                </a:solidFill>
                <a:latin typeface="Century Gothic"/>
                <a:ea typeface="Century Gothic"/>
                <a:cs typeface="Century Gothic"/>
                <a:sym typeface="Century Gothic"/>
              </a:rPr>
              <a:t>LHC</a:t>
            </a:r>
            <a:endParaRPr b="0" i="0" sz="1400" u="none" cap="none" strike="noStrike">
              <a:solidFill>
                <a:srgbClr val="000000"/>
              </a:solidFill>
              <a:latin typeface="Arial"/>
              <a:ea typeface="Arial"/>
              <a:cs typeface="Arial"/>
              <a:sym typeface="Arial"/>
            </a:endParaRPr>
          </a:p>
        </p:txBody>
      </p:sp>
      <p:sp>
        <p:nvSpPr>
          <p:cNvPr id="169" name="Google Shape;169;p3"/>
          <p:cNvSpPr txBox="1"/>
          <p:nvPr/>
        </p:nvSpPr>
        <p:spPr>
          <a:xfrm>
            <a:off x="10416225" y="10389700"/>
            <a:ext cx="1590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solidFill>
                  <a:srgbClr val="50537C"/>
                </a:solidFill>
                <a:latin typeface="Century Gothic"/>
                <a:ea typeface="Century Gothic"/>
                <a:cs typeface="Century Gothic"/>
                <a:sym typeface="Century Gothic"/>
              </a:rPr>
              <a:t>December 2022</a:t>
            </a:r>
            <a:endParaRPr>
              <a:solidFill>
                <a:srgbClr val="50537C"/>
              </a:solidFill>
              <a:latin typeface="Century Gothic"/>
              <a:ea typeface="Century Gothic"/>
              <a:cs typeface="Century Gothic"/>
              <a:sym typeface="Century Gothic"/>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g2223c1c273c_0_2"/>
          <p:cNvSpPr/>
          <p:nvPr/>
        </p:nvSpPr>
        <p:spPr>
          <a:xfrm>
            <a:off x="853450" y="2083825"/>
            <a:ext cx="10485000" cy="8133900"/>
          </a:xfrm>
          <a:prstGeom prst="rect">
            <a:avLst/>
          </a:prstGeom>
          <a:solidFill>
            <a:srgbClr val="DEDFEA"/>
          </a:solidFill>
          <a:ln>
            <a:noFill/>
          </a:ln>
          <a:effectLst>
            <a:outerShdw blurRad="50800" rotWithShape="0" algn="t" dir="54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7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The Southern Maryland community identified transportation as a barrier to access for people experiencing homelessness. The LHC is urged to </a:t>
            </a:r>
            <a:r>
              <a:rPr b="1" lang="en-US" sz="1800">
                <a:solidFill>
                  <a:schemeClr val="dk1"/>
                </a:solidFill>
                <a:latin typeface="Century Gothic"/>
                <a:ea typeface="Century Gothic"/>
                <a:cs typeface="Century Gothic"/>
                <a:sym typeface="Century Gothic"/>
              </a:rPr>
              <a:t>devise strategies for improving transportation access</a:t>
            </a:r>
            <a:r>
              <a:rPr lang="en-US" sz="1800">
                <a:solidFill>
                  <a:schemeClr val="dk1"/>
                </a:solidFill>
                <a:latin typeface="Century Gothic"/>
                <a:ea typeface="Century Gothic"/>
                <a:cs typeface="Century Gothic"/>
                <a:sym typeface="Century Gothic"/>
              </a:rPr>
              <a:t>, such as leveraging supportive services funds or other funding streams to purchase vans and authorizing outreach workers to provide transportation to clients.</a:t>
            </a:r>
            <a:endParaRPr sz="1800">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Consider </a:t>
            </a:r>
            <a:r>
              <a:rPr b="1" lang="en-US" sz="1800">
                <a:solidFill>
                  <a:schemeClr val="dk1"/>
                </a:solidFill>
                <a:latin typeface="Century Gothic"/>
                <a:ea typeface="Century Gothic"/>
                <a:cs typeface="Century Gothic"/>
                <a:sym typeface="Century Gothic"/>
              </a:rPr>
              <a:t>developing relationships/partnerships with agencies that serve marginalized populations</a:t>
            </a:r>
            <a:r>
              <a:rPr lang="en-US" sz="1800">
                <a:solidFill>
                  <a:schemeClr val="dk1"/>
                </a:solidFill>
                <a:latin typeface="Century Gothic"/>
                <a:ea typeface="Century Gothic"/>
                <a:cs typeface="Century Gothic"/>
                <a:sym typeface="Century Gothic"/>
              </a:rPr>
              <a:t>, including those that provide resources/services to people of color, elderly, LGBTQ+, persons with disabilities, etc to ensure these groups have access to homeless services. </a:t>
            </a:r>
            <a:endParaRPr sz="1800">
              <a:solidFill>
                <a:schemeClr val="dk1"/>
              </a:solidFill>
              <a:latin typeface="Century Gothic"/>
              <a:ea typeface="Century Gothic"/>
              <a:cs typeface="Century Gothic"/>
              <a:sym typeface="Century Gothic"/>
            </a:endParaRPr>
          </a:p>
        </p:txBody>
      </p:sp>
      <p:sp>
        <p:nvSpPr>
          <p:cNvPr id="175" name="Google Shape;175;g2223c1c273c_0_2"/>
          <p:cNvSpPr/>
          <p:nvPr/>
        </p:nvSpPr>
        <p:spPr>
          <a:xfrm>
            <a:off x="853441" y="1737176"/>
            <a:ext cx="2448000" cy="543000"/>
          </a:xfrm>
          <a:prstGeom prst="roundRect">
            <a:avLst>
              <a:gd fmla="val 16667" name="adj"/>
            </a:avLst>
          </a:prstGeom>
          <a:solidFill>
            <a:srgbClr val="30324B"/>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Access</a:t>
            </a:r>
            <a:endParaRPr b="0" i="0" sz="1400" u="none" cap="none" strike="noStrike">
              <a:solidFill>
                <a:srgbClr val="000000"/>
              </a:solidFill>
              <a:latin typeface="Arial"/>
              <a:ea typeface="Arial"/>
              <a:cs typeface="Arial"/>
              <a:sym typeface="Arial"/>
            </a:endParaRPr>
          </a:p>
        </p:txBody>
      </p:sp>
      <p:pic>
        <p:nvPicPr>
          <p:cNvPr descr="Logo&#10;&#10;Description automatically generated with low confidence" id="176" name="Google Shape;176;g2223c1c273c_0_2"/>
          <p:cNvPicPr preferRelativeResize="0"/>
          <p:nvPr/>
        </p:nvPicPr>
        <p:blipFill rotWithShape="1">
          <a:blip r:embed="rId3">
            <a:alphaModFix/>
          </a:blip>
          <a:srcRect b="0" l="0" r="0" t="0"/>
          <a:stretch/>
        </p:blipFill>
        <p:spPr>
          <a:xfrm>
            <a:off x="257174" y="240030"/>
            <a:ext cx="1068980" cy="1236345"/>
          </a:xfrm>
          <a:prstGeom prst="rect">
            <a:avLst/>
          </a:prstGeom>
          <a:noFill/>
          <a:ln>
            <a:noFill/>
          </a:ln>
        </p:spPr>
      </p:pic>
      <p:cxnSp>
        <p:nvCxnSpPr>
          <p:cNvPr id="177" name="Google Shape;177;g2223c1c273c_0_2"/>
          <p:cNvCxnSpPr/>
          <p:nvPr/>
        </p:nvCxnSpPr>
        <p:spPr>
          <a:xfrm>
            <a:off x="1490664" y="1476374"/>
            <a:ext cx="9210600" cy="0"/>
          </a:xfrm>
          <a:prstGeom prst="straightConnector1">
            <a:avLst/>
          </a:prstGeom>
          <a:noFill/>
          <a:ln cap="flat" cmpd="sng" w="38100">
            <a:solidFill>
              <a:srgbClr val="60A89E"/>
            </a:solidFill>
            <a:prstDash val="solid"/>
            <a:miter lim="800000"/>
            <a:headEnd len="sm" w="sm" type="none"/>
            <a:tailEnd len="sm" w="sm" type="none"/>
          </a:ln>
        </p:spPr>
      </p:cxnSp>
      <p:sp>
        <p:nvSpPr>
          <p:cNvPr id="178" name="Google Shape;178;g2223c1c273c_0_2"/>
          <p:cNvSpPr txBox="1"/>
          <p:nvPr/>
        </p:nvSpPr>
        <p:spPr>
          <a:xfrm>
            <a:off x="1495313" y="427617"/>
            <a:ext cx="9201300" cy="10158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SzPts val="1800"/>
              <a:buFont typeface="Arial"/>
              <a:buNone/>
            </a:pPr>
            <a:r>
              <a:rPr b="1" lang="en-US" sz="1800">
                <a:solidFill>
                  <a:srgbClr val="50537C"/>
                </a:solidFill>
                <a:latin typeface="Century Gothic"/>
                <a:ea typeface="Century Gothic"/>
                <a:cs typeface="Century Gothic"/>
                <a:sym typeface="Century Gothic"/>
              </a:rPr>
              <a:t>From Homeless to Housed: Coordinated Entry Key Considerations</a:t>
            </a:r>
            <a:endParaRPr b="1" sz="1800">
              <a:solidFill>
                <a:srgbClr val="50537C"/>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600"/>
              <a:buFont typeface="Arial"/>
              <a:buNone/>
            </a:pPr>
            <a:r>
              <a:t/>
            </a:r>
            <a:endParaRPr b="1" i="0" sz="600" u="none" cap="none" strike="noStrike">
              <a:solidFill>
                <a:srgbClr val="30324B"/>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3600"/>
              <a:buFont typeface="Arial"/>
              <a:buNone/>
            </a:pPr>
            <a:r>
              <a:rPr b="1" lang="en-US" sz="3600">
                <a:solidFill>
                  <a:srgbClr val="FFC000"/>
                </a:solidFill>
                <a:latin typeface="Century Gothic"/>
                <a:ea typeface="Century Gothic"/>
                <a:cs typeface="Century Gothic"/>
                <a:sym typeface="Century Gothic"/>
              </a:rPr>
              <a:t>Southern Maryland</a:t>
            </a:r>
            <a:r>
              <a:rPr b="1" i="0" lang="en-US" sz="3600" u="none" cap="none" strike="noStrike">
                <a:solidFill>
                  <a:srgbClr val="FFC000"/>
                </a:solidFill>
                <a:latin typeface="Century Gothic"/>
                <a:ea typeface="Century Gothic"/>
                <a:cs typeface="Century Gothic"/>
                <a:sym typeface="Century Gothic"/>
              </a:rPr>
              <a:t> </a:t>
            </a:r>
            <a:r>
              <a:rPr b="1" lang="en-US" sz="3600">
                <a:solidFill>
                  <a:srgbClr val="FFC000"/>
                </a:solidFill>
                <a:latin typeface="Century Gothic"/>
                <a:ea typeface="Century Gothic"/>
                <a:cs typeface="Century Gothic"/>
                <a:sym typeface="Century Gothic"/>
              </a:rPr>
              <a:t>LHC</a:t>
            </a:r>
            <a:endParaRPr b="0" i="0" sz="1400" u="none" cap="none" strike="noStrike">
              <a:solidFill>
                <a:srgbClr val="000000"/>
              </a:solidFill>
              <a:latin typeface="Arial"/>
              <a:ea typeface="Arial"/>
              <a:cs typeface="Arial"/>
              <a:sym typeface="Arial"/>
            </a:endParaRPr>
          </a:p>
        </p:txBody>
      </p:sp>
      <p:sp>
        <p:nvSpPr>
          <p:cNvPr id="179" name="Google Shape;179;g2223c1c273c_0_2"/>
          <p:cNvSpPr txBox="1"/>
          <p:nvPr/>
        </p:nvSpPr>
        <p:spPr>
          <a:xfrm>
            <a:off x="10416225" y="10389700"/>
            <a:ext cx="1590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solidFill>
                  <a:srgbClr val="50537C"/>
                </a:solidFill>
                <a:latin typeface="Century Gothic"/>
                <a:ea typeface="Century Gothic"/>
                <a:cs typeface="Century Gothic"/>
                <a:sym typeface="Century Gothic"/>
              </a:rPr>
              <a:t>December 2022</a:t>
            </a:r>
            <a:endParaRPr>
              <a:solidFill>
                <a:srgbClr val="50537C"/>
              </a:solidFill>
              <a:latin typeface="Century Gothic"/>
              <a:ea typeface="Century Gothic"/>
              <a:cs typeface="Century Gothic"/>
              <a:sym typeface="Century 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4"/>
          <p:cNvSpPr/>
          <p:nvPr/>
        </p:nvSpPr>
        <p:spPr>
          <a:xfrm>
            <a:off x="853440" y="2083831"/>
            <a:ext cx="10485120" cy="7974565"/>
          </a:xfrm>
          <a:prstGeom prst="rect">
            <a:avLst/>
          </a:prstGeom>
          <a:solidFill>
            <a:srgbClr val="DEDFEA"/>
          </a:solidFill>
          <a:ln>
            <a:noFill/>
          </a:ln>
          <a:effectLst>
            <a:outerShdw blurRad="50800" rotWithShape="0" algn="t" dir="5400000" dist="38100">
              <a:srgbClr val="000000">
                <a:alpha val="40000"/>
              </a:srgbClr>
            </a:outerShdw>
          </a:effectLst>
        </p:spPr>
        <p:txBody>
          <a:bodyPr anchorCtr="0" anchor="t" bIns="45700" lIns="91425" spcFirstLastPara="1" rIns="91425" wrap="square" tIns="45700">
            <a:noAutofit/>
          </a:bodyPr>
          <a:lstStyle/>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42900" lvl="0" marL="457200" rtl="0" algn="l">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Currently most </a:t>
            </a: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4"/>
                  </a:ext>
                </a:extLst>
              </a:rPr>
              <a:t>assessors are using the Vi-SPDAT assessment tool.</a:t>
            </a:r>
            <a:r>
              <a:rPr lang="en-US" sz="1800">
                <a:solidFill>
                  <a:schemeClr val="dk1"/>
                </a:solidFill>
                <a:latin typeface="Century Gothic"/>
                <a:ea typeface="Century Gothic"/>
                <a:cs typeface="Century Gothic"/>
                <a:sym typeface="Century Gothic"/>
              </a:rPr>
              <a:t> When the MD BoS CoC Coordinated Entry process goes into effect (tentatively in Spring 2023), all accessing agencies will use a standardized assessment tool, the </a:t>
            </a:r>
            <a:r>
              <a:rPr b="1" lang="en-US" sz="1800">
                <a:solidFill>
                  <a:schemeClr val="dk1"/>
                </a:solidFill>
                <a:latin typeface="Century Gothic"/>
                <a:ea typeface="Century Gothic"/>
                <a:cs typeface="Century Gothic"/>
                <a:sym typeface="Century Gothic"/>
              </a:rPr>
              <a:t>Self-Sufficiency Matrix (SSM)</a:t>
            </a:r>
            <a:r>
              <a:rPr lang="en-US" sz="1800">
                <a:solidFill>
                  <a:schemeClr val="dk1"/>
                </a:solidFill>
                <a:latin typeface="Century Gothic"/>
                <a:ea typeface="Century Gothic"/>
                <a:cs typeface="Century Gothic"/>
                <a:sym typeface="Century Gothic"/>
              </a:rPr>
              <a:t>, to determine client needs and vulnerability. All assessors will be required to complete mandatory assessor training. Further, the client assessment experience will be the same no matter which assessor site they present at.</a:t>
            </a:r>
            <a:r>
              <a:rPr b="1" lang="en-US" sz="1800">
                <a:solidFill>
                  <a:schemeClr val="dk1"/>
                </a:solidFill>
                <a:latin typeface="Century Gothic"/>
                <a:ea typeface="Century Gothic"/>
                <a:cs typeface="Century Gothic"/>
                <a:sym typeface="Century Gothic"/>
              </a:rPr>
              <a:t> Ensure that all assessment sites follow a similar protocol</a:t>
            </a:r>
            <a:r>
              <a:rPr lang="en-US" sz="1800">
                <a:solidFill>
                  <a:schemeClr val="dk1"/>
                </a:solidFill>
                <a:latin typeface="Century Gothic"/>
                <a:ea typeface="Century Gothic"/>
                <a:cs typeface="Century Gothic"/>
                <a:sym typeface="Century Gothic"/>
              </a:rPr>
              <a:t> to eliminate variation in the assessment process from one assessor site to another and </a:t>
            </a:r>
            <a:r>
              <a:rPr lang="en-US" sz="1800">
                <a:solidFill>
                  <a:schemeClr val="dk1"/>
                </a:solidFill>
                <a:latin typeface="Century Gothic"/>
                <a:ea typeface="Century Gothic"/>
                <a:cs typeface="Century Gothic"/>
                <a:sym typeface="Century Gothic"/>
              </a:rPr>
              <a:t>to </a:t>
            </a:r>
            <a:r>
              <a:rPr b="1" lang="en-US" sz="1800">
                <a:solidFill>
                  <a:schemeClr val="dk1"/>
                </a:solidFill>
                <a:latin typeface="Century Gothic"/>
                <a:ea typeface="Century Gothic"/>
                <a:cs typeface="Century Gothic"/>
                <a:sym typeface="Century Gothic"/>
              </a:rPr>
              <a:t>ensure the client experience is the same or similar no matter which access point they initially engage.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highlight>
                <a:srgbClr val="DEDFEA"/>
              </a:highlight>
              <a:latin typeface="Century Gothic"/>
              <a:ea typeface="Century Gothic"/>
              <a:cs typeface="Century Gothic"/>
              <a:sym typeface="Century Gothic"/>
            </a:endParaRPr>
          </a:p>
          <a:p>
            <a:pPr indent="-342900" lvl="0" marL="457200" rtl="0" algn="l">
              <a:spcBef>
                <a:spcPts val="0"/>
              </a:spcBef>
              <a:spcAft>
                <a:spcPts val="0"/>
              </a:spcAft>
              <a:buClr>
                <a:schemeClr val="dk1"/>
              </a:buClr>
              <a:buSzPts val="1800"/>
              <a:buFont typeface="Century Gothic"/>
              <a:buChar char="●"/>
            </a:pPr>
            <a:r>
              <a:rPr lang="en-US" sz="1800">
                <a:solidFill>
                  <a:schemeClr val="dk1"/>
                </a:solidFill>
                <a:highlight>
                  <a:srgbClr val="DEDFEA"/>
                </a:highlight>
                <a:latin typeface="Century Gothic"/>
                <a:ea typeface="Century Gothic"/>
                <a:cs typeface="Century Gothic"/>
                <a:sym typeface="Century Gothic"/>
              </a:rPr>
              <a:t>Consider the extent to which current assessors reflect the population they are serving based on demographics. Hiring assessors from </a:t>
            </a:r>
            <a:r>
              <a:rPr b="1" lang="en-US" sz="1800">
                <a:solidFill>
                  <a:schemeClr val="dk1"/>
                </a:solidFill>
                <a:highlight>
                  <a:srgbClr val="DEDFEA"/>
                </a:highlight>
                <a:latin typeface="Century Gothic"/>
                <a:ea typeface="Century Gothic"/>
                <a:cs typeface="Century Gothic"/>
                <a:sym typeface="Century Gothic"/>
              </a:rPr>
              <a:t>diverse backgrounds </a:t>
            </a:r>
            <a:r>
              <a:rPr lang="en-US" sz="1800">
                <a:solidFill>
                  <a:schemeClr val="dk1"/>
                </a:solidFill>
                <a:highlight>
                  <a:srgbClr val="DEDFEA"/>
                </a:highlight>
                <a:latin typeface="Century Gothic"/>
                <a:ea typeface="Century Gothic"/>
                <a:cs typeface="Century Gothic"/>
                <a:sym typeface="Century Gothic"/>
              </a:rPr>
              <a:t>may help ensure clients feel comfortable engaging with assessors and discussing their vulnerabilities. </a:t>
            </a:r>
            <a:endParaRPr sz="1800">
              <a:solidFill>
                <a:schemeClr val="dk1"/>
              </a:solidFill>
              <a:highlight>
                <a:srgbClr val="DEDFEA"/>
              </a:highlight>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highlight>
                <a:srgbClr val="DEDFEA"/>
              </a:highlight>
              <a:latin typeface="Century Gothic"/>
              <a:ea typeface="Century Gothic"/>
              <a:cs typeface="Century Gothic"/>
              <a:sym typeface="Century Gothic"/>
            </a:endParaRPr>
          </a:p>
          <a:p>
            <a:pPr indent="-342900" lvl="0" marL="457200" rtl="0" algn="l">
              <a:spcBef>
                <a:spcPts val="0"/>
              </a:spcBef>
              <a:spcAft>
                <a:spcPts val="0"/>
              </a:spcAft>
              <a:buClr>
                <a:schemeClr val="dk1"/>
              </a:buClr>
              <a:buSzPts val="1800"/>
              <a:buFont typeface="Century Gothic"/>
              <a:buChar char="●"/>
            </a:pPr>
            <a:r>
              <a:rPr lang="en-US" sz="1800">
                <a:solidFill>
                  <a:schemeClr val="dk1"/>
                </a:solidFill>
                <a:highlight>
                  <a:srgbClr val="DEDFEA"/>
                </a:highlight>
                <a:latin typeface="Century Gothic"/>
                <a:ea typeface="Century Gothic"/>
                <a:cs typeface="Century Gothic"/>
                <a:sym typeface="Century Gothic"/>
              </a:rPr>
              <a:t>Homeless services providers reported that only approximately 10% of assessed clients have the documentation necessary to secure housing (i.e. identification, birth certificates, social security cards) at the time of assess</a:t>
            </a:r>
            <a:r>
              <a:rPr lang="en-US" sz="1800">
                <a:solidFill>
                  <a:schemeClr val="dk1"/>
                </a:solidFill>
                <a:latin typeface="Century Gothic"/>
                <a:ea typeface="Century Gothic"/>
                <a:cs typeface="Century Gothic"/>
                <a:sym typeface="Century Gothic"/>
              </a:rPr>
              <a:t>ment. </a:t>
            </a:r>
            <a:r>
              <a:rPr b="1" lang="en-US" sz="1800">
                <a:solidFill>
                  <a:schemeClr val="dk1"/>
                </a:solidFill>
                <a:latin typeface="Century Gothic"/>
                <a:ea typeface="Century Gothic"/>
                <a:cs typeface="Century Gothic"/>
                <a:sym typeface="Century Gothic"/>
              </a:rPr>
              <a:t>Develop relationships</a:t>
            </a:r>
            <a:r>
              <a:rPr lang="en-US" sz="1800">
                <a:solidFill>
                  <a:schemeClr val="dk1"/>
                </a:solidFill>
                <a:latin typeface="Century Gothic"/>
                <a:ea typeface="Century Gothic"/>
                <a:cs typeface="Century Gothic"/>
                <a:sym typeface="Century Gothic"/>
              </a:rPr>
              <a:t> </a:t>
            </a:r>
            <a:r>
              <a:rPr b="1" lang="en-US" sz="1800">
                <a:solidFill>
                  <a:schemeClr val="dk1"/>
                </a:solidFill>
                <a:latin typeface="Century Gothic"/>
                <a:ea typeface="Century Gothic"/>
                <a:cs typeface="Century Gothic"/>
                <a:sym typeface="Century Gothic"/>
              </a:rPr>
              <a:t>with vital record agencies</a:t>
            </a:r>
            <a:r>
              <a:rPr lang="en-US" sz="1800">
                <a:solidFill>
                  <a:schemeClr val="dk1"/>
                </a:solidFill>
                <a:latin typeface="Century Gothic"/>
                <a:ea typeface="Century Gothic"/>
                <a:cs typeface="Century Gothic"/>
                <a:sym typeface="Century Gothic"/>
              </a:rPr>
              <a:t>, including the local Social Security Administration office, to streamline access to vital records for persons experiencing homelessness. </a:t>
            </a:r>
            <a:endParaRPr sz="1800">
              <a:solidFill>
                <a:schemeClr val="dk1"/>
              </a:solidFill>
              <a:latin typeface="Century Gothic"/>
              <a:ea typeface="Century Gothic"/>
              <a:cs typeface="Century Gothic"/>
              <a:sym typeface="Century Gothic"/>
            </a:endParaRPr>
          </a:p>
          <a:p>
            <a:pPr indent="0" lvl="0" marL="457200" rtl="0" algn="l">
              <a:spcBef>
                <a:spcPts val="0"/>
              </a:spcBef>
              <a:spcAft>
                <a:spcPts val="0"/>
              </a:spcAft>
              <a:buNone/>
            </a:pPr>
            <a:r>
              <a:t/>
            </a:r>
            <a:endParaRPr sz="1700">
              <a:solidFill>
                <a:schemeClr val="dk1"/>
              </a:solidFill>
              <a:latin typeface="Century Gothic"/>
              <a:ea typeface="Century Gothic"/>
              <a:cs typeface="Century Gothic"/>
              <a:sym typeface="Century Gothic"/>
            </a:endParaRPr>
          </a:p>
          <a:p>
            <a:pPr indent="0" lvl="0" marL="457200" rtl="0" algn="l">
              <a:spcBef>
                <a:spcPts val="0"/>
              </a:spcBef>
              <a:spcAft>
                <a:spcPts val="0"/>
              </a:spcAft>
              <a:buNone/>
            </a:pPr>
            <a:r>
              <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pic>
        <p:nvPicPr>
          <p:cNvPr descr="Logo&#10;&#10;Description automatically generated with low confidence" id="185" name="Google Shape;185;p4"/>
          <p:cNvPicPr preferRelativeResize="0"/>
          <p:nvPr/>
        </p:nvPicPr>
        <p:blipFill rotWithShape="1">
          <a:blip r:embed="rId3">
            <a:alphaModFix/>
          </a:blip>
          <a:srcRect b="0" l="0" r="0" t="0"/>
          <a:stretch/>
        </p:blipFill>
        <p:spPr>
          <a:xfrm>
            <a:off x="257174" y="240030"/>
            <a:ext cx="1068980" cy="1236345"/>
          </a:xfrm>
          <a:prstGeom prst="rect">
            <a:avLst/>
          </a:prstGeom>
          <a:noFill/>
          <a:ln>
            <a:noFill/>
          </a:ln>
        </p:spPr>
      </p:pic>
      <p:cxnSp>
        <p:nvCxnSpPr>
          <p:cNvPr id="186" name="Google Shape;186;p4"/>
          <p:cNvCxnSpPr/>
          <p:nvPr/>
        </p:nvCxnSpPr>
        <p:spPr>
          <a:xfrm>
            <a:off x="1490664" y="1476374"/>
            <a:ext cx="9210675" cy="0"/>
          </a:xfrm>
          <a:prstGeom prst="straightConnector1">
            <a:avLst/>
          </a:prstGeom>
          <a:noFill/>
          <a:ln cap="flat" cmpd="sng" w="38100">
            <a:solidFill>
              <a:srgbClr val="60A89E"/>
            </a:solidFill>
            <a:prstDash val="solid"/>
            <a:miter lim="800000"/>
            <a:headEnd len="sm" w="sm" type="none"/>
            <a:tailEnd len="sm" w="sm" type="none"/>
          </a:ln>
        </p:spPr>
      </p:cxnSp>
      <p:sp>
        <p:nvSpPr>
          <p:cNvPr id="187" name="Google Shape;187;p4"/>
          <p:cNvSpPr txBox="1"/>
          <p:nvPr/>
        </p:nvSpPr>
        <p:spPr>
          <a:xfrm>
            <a:off x="1495313" y="427617"/>
            <a:ext cx="9201374" cy="1015663"/>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50537C"/>
                </a:solidFill>
                <a:latin typeface="Century Gothic"/>
                <a:ea typeface="Century Gothic"/>
                <a:cs typeface="Century Gothic"/>
                <a:sym typeface="Century Gothic"/>
              </a:rPr>
              <a:t>From Homeless to Housed: </a:t>
            </a:r>
            <a:r>
              <a:rPr b="1" i="0" lang="en-US" sz="1800" u="none" cap="none" strike="noStrike">
                <a:solidFill>
                  <a:srgbClr val="50537C"/>
                </a:solidFill>
                <a:latin typeface="Century Gothic"/>
                <a:ea typeface="Century Gothic"/>
                <a:cs typeface="Century Gothic"/>
                <a:sym typeface="Century Gothic"/>
              </a:rPr>
              <a:t>Coordinated Entry </a:t>
            </a:r>
            <a:r>
              <a:rPr b="1" lang="en-US" sz="1800">
                <a:solidFill>
                  <a:srgbClr val="50537C"/>
                </a:solidFill>
                <a:latin typeface="Century Gothic"/>
                <a:ea typeface="Century Gothic"/>
                <a:cs typeface="Century Gothic"/>
                <a:sym typeface="Century Gothic"/>
              </a:rPr>
              <a:t>Key Considerations</a:t>
            </a:r>
            <a:endParaRPr b="0" i="0" sz="1400" u="none" cap="none" strike="noStrike">
              <a:solidFill>
                <a:srgbClr val="50537C"/>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600"/>
              <a:buFont typeface="Arial"/>
              <a:buNone/>
            </a:pPr>
            <a:r>
              <a:t/>
            </a:r>
            <a:endParaRPr b="1" i="0" sz="600" u="none" cap="none" strike="noStrike">
              <a:solidFill>
                <a:srgbClr val="30324B"/>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3600"/>
              <a:buFont typeface="Arial"/>
              <a:buNone/>
            </a:pPr>
            <a:r>
              <a:rPr b="1" lang="en-US" sz="3600">
                <a:solidFill>
                  <a:srgbClr val="FFC000"/>
                </a:solidFill>
                <a:latin typeface="Century Gothic"/>
                <a:ea typeface="Century Gothic"/>
                <a:cs typeface="Century Gothic"/>
                <a:sym typeface="Century Gothic"/>
              </a:rPr>
              <a:t>Southern Maryland</a:t>
            </a:r>
            <a:r>
              <a:rPr b="1" i="0" lang="en-US" sz="3600" u="none" cap="none" strike="noStrike">
                <a:solidFill>
                  <a:srgbClr val="FFC000"/>
                </a:solidFill>
                <a:latin typeface="Century Gothic"/>
                <a:ea typeface="Century Gothic"/>
                <a:cs typeface="Century Gothic"/>
                <a:sym typeface="Century Gothic"/>
              </a:rPr>
              <a:t> </a:t>
            </a:r>
            <a:r>
              <a:rPr b="1" lang="en-US" sz="3600">
                <a:solidFill>
                  <a:srgbClr val="FFC000"/>
                </a:solidFill>
                <a:latin typeface="Century Gothic"/>
                <a:ea typeface="Century Gothic"/>
                <a:cs typeface="Century Gothic"/>
                <a:sym typeface="Century Gothic"/>
              </a:rPr>
              <a:t>LHC</a:t>
            </a:r>
            <a:endParaRPr b="0" i="0" sz="1400" u="none" cap="none" strike="noStrike">
              <a:solidFill>
                <a:srgbClr val="000000"/>
              </a:solidFill>
              <a:latin typeface="Arial"/>
              <a:ea typeface="Arial"/>
              <a:cs typeface="Arial"/>
              <a:sym typeface="Arial"/>
            </a:endParaRPr>
          </a:p>
        </p:txBody>
      </p:sp>
      <p:sp>
        <p:nvSpPr>
          <p:cNvPr id="188" name="Google Shape;188;p4"/>
          <p:cNvSpPr/>
          <p:nvPr/>
        </p:nvSpPr>
        <p:spPr>
          <a:xfrm>
            <a:off x="3834766" y="1737176"/>
            <a:ext cx="2448000" cy="543000"/>
          </a:xfrm>
          <a:prstGeom prst="roundRect">
            <a:avLst>
              <a:gd fmla="val 16667" name="adj"/>
            </a:avLst>
          </a:prstGeom>
          <a:solidFill>
            <a:srgbClr val="50537C"/>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Assessment</a:t>
            </a:r>
            <a:endParaRPr b="0" i="0" sz="1400" u="none" cap="none" strike="noStrike">
              <a:solidFill>
                <a:srgbClr val="000000"/>
              </a:solidFill>
              <a:latin typeface="Arial"/>
              <a:ea typeface="Arial"/>
              <a:cs typeface="Arial"/>
              <a:sym typeface="Arial"/>
            </a:endParaRPr>
          </a:p>
        </p:txBody>
      </p:sp>
      <p:sp>
        <p:nvSpPr>
          <p:cNvPr id="189" name="Google Shape;189;p4"/>
          <p:cNvSpPr txBox="1"/>
          <p:nvPr/>
        </p:nvSpPr>
        <p:spPr>
          <a:xfrm>
            <a:off x="10416225" y="10389700"/>
            <a:ext cx="1590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solidFill>
                  <a:srgbClr val="50537C"/>
                </a:solidFill>
                <a:latin typeface="Century Gothic"/>
                <a:ea typeface="Century Gothic"/>
                <a:cs typeface="Century Gothic"/>
                <a:sym typeface="Century Gothic"/>
              </a:rPr>
              <a:t>December 2022</a:t>
            </a:r>
            <a:endParaRPr>
              <a:solidFill>
                <a:srgbClr val="50537C"/>
              </a:solidFill>
              <a:latin typeface="Century Gothic"/>
              <a:ea typeface="Century Gothic"/>
              <a:cs typeface="Century Gothic"/>
              <a:sym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g22377235d57_0_6"/>
          <p:cNvSpPr/>
          <p:nvPr/>
        </p:nvSpPr>
        <p:spPr>
          <a:xfrm>
            <a:off x="853440" y="2083831"/>
            <a:ext cx="10485000" cy="7974600"/>
          </a:xfrm>
          <a:prstGeom prst="rect">
            <a:avLst/>
          </a:prstGeom>
          <a:solidFill>
            <a:srgbClr val="DEDFEA"/>
          </a:solidFill>
          <a:ln>
            <a:noFill/>
          </a:ln>
          <a:effectLst>
            <a:outerShdw blurRad="50800" rotWithShape="0" algn="t" dir="5400000" dist="38100">
              <a:srgbClr val="000000">
                <a:alpha val="40000"/>
              </a:srgbClr>
            </a:outerShdw>
          </a:effectLst>
        </p:spPr>
        <p:txBody>
          <a:bodyPr anchorCtr="0" anchor="t" bIns="45700" lIns="91425" spcFirstLastPara="1" rIns="91425" wrap="square" tIns="45700">
            <a:noAutofit/>
          </a:bodyPr>
          <a:lstStyle/>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42900" lvl="0" marL="457200" rtl="0" algn="l">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The Southern Maryland LHC reported that following assessment, it is the responsibility of the participant to check in with the assessing agency periodically to request updates on their referral status. The Southern Maryland LHC is encouraged to come together to </a:t>
            </a:r>
            <a:r>
              <a:rPr b="1" lang="en-US" sz="1800">
                <a:solidFill>
                  <a:schemeClr val="dk1"/>
                </a:solidFill>
                <a:latin typeface="Century Gothic"/>
                <a:ea typeface="Century Gothic"/>
                <a:cs typeface="Century Gothic"/>
                <a:sym typeface="Century Gothic"/>
              </a:rPr>
              <a:t>problem solve and develop an improved process for tracking and notifying participants of updates to their referral status</a:t>
            </a:r>
            <a:r>
              <a:rPr lang="en-US" sz="1800">
                <a:solidFill>
                  <a:schemeClr val="dk1"/>
                </a:solidFill>
                <a:latin typeface="Century Gothic"/>
                <a:ea typeface="Century Gothic"/>
                <a:cs typeface="Century Gothic"/>
                <a:sym typeface="Century Gothic"/>
              </a:rPr>
              <a:t>.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b="1" sz="1800">
              <a:solidFill>
                <a:schemeClr val="dk1"/>
              </a:solidFill>
              <a:latin typeface="Century Gothic"/>
              <a:ea typeface="Century Gothic"/>
              <a:cs typeface="Century Gothic"/>
              <a:sym typeface="Century Gothic"/>
            </a:endParaRPr>
          </a:p>
          <a:p>
            <a:pPr indent="-342900" lvl="0" marL="457200" rtl="0" algn="l">
              <a:spcBef>
                <a:spcPts val="0"/>
              </a:spcBef>
              <a:spcAft>
                <a:spcPts val="0"/>
              </a:spcAft>
              <a:buClr>
                <a:schemeClr val="dk1"/>
              </a:buClr>
              <a:buSzPts val="1800"/>
              <a:buFont typeface="Century Gothic"/>
              <a:buChar char="●"/>
            </a:pPr>
            <a:r>
              <a:rPr b="1"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5"/>
                  </a:ext>
                </a:extLst>
              </a:rPr>
              <a:t>Develop a universal resource packet</a:t>
            </a: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6"/>
                  </a:ext>
                </a:extLst>
              </a:rPr>
              <a:t> that all providers can share with people experiencing homelessness to ensure everyone has access to the same information and standardized the client experience. The resource packet should be updated regularly to ensure the information therein is accurate.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42900" lvl="0" marL="457200" rtl="0" algn="l">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7"/>
                  </a:ext>
                </a:extLst>
              </a:rPr>
              <a:t>The community reported that people are added to the By-Name List after third party verification, referral, and a VI-SPDAT assessment. </a:t>
            </a:r>
            <a:r>
              <a:rPr b="1"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8"/>
                  </a:ext>
                </a:extLst>
              </a:rPr>
              <a:t>If the person is currently experiencing homelessness, consider adding them to the BNL the same day that they complete the assessment with a self certification form</a:t>
            </a: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9"/>
                  </a:ext>
                </a:extLst>
              </a:rPr>
              <a:t> and obtaining third party documentation at a later date (if necessary). Review </a:t>
            </a:r>
            <a:r>
              <a:rPr lang="en-US" sz="1800" u="sng">
                <a:solidFill>
                  <a:schemeClr val="hlink"/>
                </a:solidFill>
                <a:latin typeface="Century Gothic"/>
                <a:ea typeface="Century Gothic"/>
                <a:cs typeface="Century Gothic"/>
                <a:sym typeface="Century Gothic"/>
                <a:hlinkClick r:id="rId3"/>
                <a:extLst>
                  <a:ext uri="http://customooxmlschemas.google.com/">
                    <go:slidesCustomData xmlns:go="http://customooxmlschemas.google.com/" textRoundtripDataId="10"/>
                  </a:ext>
                </a:extLst>
              </a:rPr>
              <a:t>HUD documentation requirements </a:t>
            </a: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11"/>
                  </a:ext>
                </a:extLst>
              </a:rPr>
              <a:t>and </a:t>
            </a:r>
            <a:r>
              <a:rPr lang="en-US" sz="1800" u="sng">
                <a:solidFill>
                  <a:schemeClr val="hlink"/>
                </a:solidFill>
                <a:latin typeface="Century Gothic"/>
                <a:ea typeface="Century Gothic"/>
                <a:cs typeface="Century Gothic"/>
                <a:sym typeface="Century Gothic"/>
                <a:hlinkClick r:id="rId4"/>
                <a:extLst>
                  <a:ext uri="http://customooxmlschemas.google.com/">
                    <go:slidesCustomData xmlns:go="http://customooxmlschemas.google.com/" textRoundtripDataId="12"/>
                  </a:ext>
                </a:extLst>
              </a:rPr>
              <a:t>FAQ 2872</a:t>
            </a: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13"/>
                  </a:ext>
                </a:extLst>
              </a:rPr>
              <a:t> for documentation requirements for people experiencing chronic homelessness.</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pic>
        <p:nvPicPr>
          <p:cNvPr descr="Logo&#10;&#10;Description automatically generated with low confidence" id="195" name="Google Shape;195;g22377235d57_0_6"/>
          <p:cNvPicPr preferRelativeResize="0"/>
          <p:nvPr/>
        </p:nvPicPr>
        <p:blipFill rotWithShape="1">
          <a:blip r:embed="rId5">
            <a:alphaModFix/>
          </a:blip>
          <a:srcRect b="0" l="0" r="0" t="0"/>
          <a:stretch/>
        </p:blipFill>
        <p:spPr>
          <a:xfrm>
            <a:off x="257174" y="240030"/>
            <a:ext cx="1068980" cy="1236345"/>
          </a:xfrm>
          <a:prstGeom prst="rect">
            <a:avLst/>
          </a:prstGeom>
          <a:noFill/>
          <a:ln>
            <a:noFill/>
          </a:ln>
        </p:spPr>
      </p:pic>
      <p:cxnSp>
        <p:nvCxnSpPr>
          <p:cNvPr id="196" name="Google Shape;196;g22377235d57_0_6"/>
          <p:cNvCxnSpPr/>
          <p:nvPr/>
        </p:nvCxnSpPr>
        <p:spPr>
          <a:xfrm>
            <a:off x="1490664" y="1476374"/>
            <a:ext cx="9210600" cy="0"/>
          </a:xfrm>
          <a:prstGeom prst="straightConnector1">
            <a:avLst/>
          </a:prstGeom>
          <a:noFill/>
          <a:ln cap="flat" cmpd="sng" w="38100">
            <a:solidFill>
              <a:srgbClr val="60A89E"/>
            </a:solidFill>
            <a:prstDash val="solid"/>
            <a:miter lim="800000"/>
            <a:headEnd len="sm" w="sm" type="none"/>
            <a:tailEnd len="sm" w="sm" type="none"/>
          </a:ln>
        </p:spPr>
      </p:cxnSp>
      <p:sp>
        <p:nvSpPr>
          <p:cNvPr id="197" name="Google Shape;197;g22377235d57_0_6"/>
          <p:cNvSpPr txBox="1"/>
          <p:nvPr/>
        </p:nvSpPr>
        <p:spPr>
          <a:xfrm>
            <a:off x="1495313" y="427617"/>
            <a:ext cx="9201300" cy="1015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50537C"/>
                </a:solidFill>
                <a:latin typeface="Century Gothic"/>
                <a:ea typeface="Century Gothic"/>
                <a:cs typeface="Century Gothic"/>
                <a:sym typeface="Century Gothic"/>
              </a:rPr>
              <a:t>From Homeless to Housed: Coordinated Entry </a:t>
            </a:r>
            <a:r>
              <a:rPr b="1" lang="en-US" sz="1800">
                <a:solidFill>
                  <a:srgbClr val="50537C"/>
                </a:solidFill>
                <a:latin typeface="Century Gothic"/>
                <a:ea typeface="Century Gothic"/>
                <a:cs typeface="Century Gothic"/>
                <a:sym typeface="Century Gothic"/>
              </a:rPr>
              <a:t>Key Considerations</a:t>
            </a:r>
            <a:endParaRPr b="0" i="0" sz="1400" u="none" cap="none" strike="noStrike">
              <a:solidFill>
                <a:srgbClr val="50537C"/>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600"/>
              <a:buFont typeface="Arial"/>
              <a:buNone/>
            </a:pPr>
            <a:r>
              <a:t/>
            </a:r>
            <a:endParaRPr b="1" i="0" sz="600" u="none" cap="none" strike="noStrike">
              <a:solidFill>
                <a:srgbClr val="30324B"/>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3600"/>
              <a:buFont typeface="Arial"/>
              <a:buNone/>
            </a:pPr>
            <a:r>
              <a:rPr b="1" lang="en-US" sz="3600">
                <a:solidFill>
                  <a:srgbClr val="FFC000"/>
                </a:solidFill>
                <a:latin typeface="Century Gothic"/>
                <a:ea typeface="Century Gothic"/>
                <a:cs typeface="Century Gothic"/>
                <a:sym typeface="Century Gothic"/>
              </a:rPr>
              <a:t>Southern Maryland</a:t>
            </a:r>
            <a:r>
              <a:rPr b="1" i="0" lang="en-US" sz="3600" u="none" cap="none" strike="noStrike">
                <a:solidFill>
                  <a:srgbClr val="FFC000"/>
                </a:solidFill>
                <a:latin typeface="Century Gothic"/>
                <a:ea typeface="Century Gothic"/>
                <a:cs typeface="Century Gothic"/>
                <a:sym typeface="Century Gothic"/>
              </a:rPr>
              <a:t> </a:t>
            </a:r>
            <a:r>
              <a:rPr b="1" lang="en-US" sz="3600">
                <a:solidFill>
                  <a:srgbClr val="FFC000"/>
                </a:solidFill>
                <a:latin typeface="Century Gothic"/>
                <a:ea typeface="Century Gothic"/>
                <a:cs typeface="Century Gothic"/>
                <a:sym typeface="Century Gothic"/>
              </a:rPr>
              <a:t>LHC</a:t>
            </a:r>
            <a:endParaRPr b="0" i="0" sz="1400" u="none" cap="none" strike="noStrike">
              <a:solidFill>
                <a:srgbClr val="000000"/>
              </a:solidFill>
              <a:latin typeface="Arial"/>
              <a:ea typeface="Arial"/>
              <a:cs typeface="Arial"/>
              <a:sym typeface="Arial"/>
            </a:endParaRPr>
          </a:p>
        </p:txBody>
      </p:sp>
      <p:sp>
        <p:nvSpPr>
          <p:cNvPr id="198" name="Google Shape;198;g22377235d57_0_6"/>
          <p:cNvSpPr/>
          <p:nvPr/>
        </p:nvSpPr>
        <p:spPr>
          <a:xfrm>
            <a:off x="3834766" y="1737176"/>
            <a:ext cx="2448000" cy="543000"/>
          </a:xfrm>
          <a:prstGeom prst="roundRect">
            <a:avLst>
              <a:gd fmla="val 16667" name="adj"/>
            </a:avLst>
          </a:prstGeom>
          <a:solidFill>
            <a:srgbClr val="50537C"/>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Assessment</a:t>
            </a:r>
            <a:endParaRPr b="0" i="0" sz="1400" u="none" cap="none" strike="noStrike">
              <a:solidFill>
                <a:srgbClr val="000000"/>
              </a:solidFill>
              <a:latin typeface="Arial"/>
              <a:ea typeface="Arial"/>
              <a:cs typeface="Arial"/>
              <a:sym typeface="Arial"/>
            </a:endParaRPr>
          </a:p>
        </p:txBody>
      </p:sp>
      <p:sp>
        <p:nvSpPr>
          <p:cNvPr id="199" name="Google Shape;199;g22377235d57_0_6"/>
          <p:cNvSpPr txBox="1"/>
          <p:nvPr/>
        </p:nvSpPr>
        <p:spPr>
          <a:xfrm>
            <a:off x="10416225" y="10389700"/>
            <a:ext cx="1590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solidFill>
                  <a:srgbClr val="50537C"/>
                </a:solidFill>
                <a:latin typeface="Century Gothic"/>
                <a:ea typeface="Century Gothic"/>
                <a:cs typeface="Century Gothic"/>
                <a:sym typeface="Century Gothic"/>
              </a:rPr>
              <a:t>December 2022</a:t>
            </a:r>
            <a:endParaRPr>
              <a:solidFill>
                <a:srgbClr val="50537C"/>
              </a:solidFill>
              <a:latin typeface="Century Gothic"/>
              <a:ea typeface="Century Gothic"/>
              <a:cs typeface="Century Gothic"/>
              <a:sym typeface="Century Gothic"/>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g1c5962e6bd9_0_2"/>
          <p:cNvSpPr/>
          <p:nvPr/>
        </p:nvSpPr>
        <p:spPr>
          <a:xfrm>
            <a:off x="853440" y="2083831"/>
            <a:ext cx="10485000" cy="7974600"/>
          </a:xfrm>
          <a:prstGeom prst="rect">
            <a:avLst/>
          </a:prstGeom>
          <a:solidFill>
            <a:srgbClr val="E9F3F2"/>
          </a:solidFill>
          <a:ln>
            <a:noFill/>
          </a:ln>
          <a:effectLst>
            <a:outerShdw blurRad="50800" rotWithShape="0" algn="t" dir="54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b="1"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14"/>
                  </a:ext>
                </a:extLst>
              </a:rPr>
              <a:t>Case conferencing: </a:t>
            </a: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15"/>
                  </a:ext>
                </a:extLst>
              </a:rPr>
              <a:t>Each County has an IDT (interdisciplinary team) meeting. Calvert &amp; Charles IDT meetings are held once a month; St Mary’s IDT meetings are held twice a month. Consider whether the present case conferencing structure is aligned with the </a:t>
            </a:r>
            <a:r>
              <a:rPr b="1"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16"/>
                  </a:ext>
                </a:extLst>
              </a:rPr>
              <a:t>prioritization order </a:t>
            </a: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17"/>
                  </a:ext>
                </a:extLst>
              </a:rPr>
              <a:t>established by the BoS and make adjustments to ensure the highest prioritized households are being referred to housing. Case conferences may take various forms, but generally constitute any meetings of coordinated entry staff from multiple projects and agencies to discuss cases, resolve barriers to housing, and make decisions about priority, eligibility, enrollment, termination, and appeal.</a:t>
            </a:r>
            <a:r>
              <a:rPr lang="en-US" sz="1800">
                <a:solidFill>
                  <a:schemeClr val="dk1"/>
                </a:solidFill>
                <a:latin typeface="Century Gothic"/>
                <a:ea typeface="Century Gothic"/>
                <a:cs typeface="Century Gothic"/>
                <a:sym typeface="Century Gothic"/>
              </a:rPr>
              <a:t> </a:t>
            </a:r>
            <a:r>
              <a:rPr b="1" lang="en-US" sz="1800">
                <a:solidFill>
                  <a:schemeClr val="dk1"/>
                </a:solidFill>
                <a:latin typeface="Century Gothic"/>
                <a:ea typeface="Century Gothic"/>
                <a:cs typeface="Century Gothic"/>
                <a:sym typeface="Century Gothic"/>
              </a:rPr>
              <a:t>Consider whether case conferencing should include representatives from agencies serving all three counties.</a:t>
            </a:r>
            <a:endParaRPr b="1" sz="1800">
              <a:solidFill>
                <a:schemeClr val="dk1"/>
              </a:solidFill>
              <a:latin typeface="Century Gothic"/>
              <a:ea typeface="Century Gothic"/>
              <a:cs typeface="Century Gothic"/>
              <a:sym typeface="Century Gothic"/>
            </a:endParaRPr>
          </a:p>
          <a:p>
            <a:pPr indent="0" lvl="0" marL="45720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18"/>
                  </a:ext>
                </a:extLst>
              </a:rPr>
              <a:t>Currently clients eligible for RRH are not prioritized based on vulnerability and are referred to RRH programs on a first-come, first-served basis as program vacancies become available. Going forward households should be </a:t>
            </a:r>
            <a:r>
              <a:rPr b="1"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19"/>
                  </a:ext>
                </a:extLst>
              </a:rPr>
              <a:t>prioritized and referred </a:t>
            </a: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20"/>
                  </a:ext>
                </a:extLst>
              </a:rPr>
              <a:t>for RRH based on the</a:t>
            </a:r>
            <a:r>
              <a:rPr b="1"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21"/>
                  </a:ext>
                </a:extLst>
              </a:rPr>
              <a:t> MD Bos Prioritization Order</a:t>
            </a: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22"/>
                  </a:ext>
                </a:extLst>
              </a:rPr>
              <a:t>, as prescribed in the next slide. </a:t>
            </a:r>
            <a:endParaRPr sz="1800">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In the future the BNL will be pulled directly from HMIS and will be </a:t>
            </a:r>
            <a:r>
              <a:rPr b="1" lang="en-US" sz="1800">
                <a:solidFill>
                  <a:schemeClr val="dk1"/>
                </a:solidFill>
                <a:latin typeface="Century Gothic"/>
                <a:ea typeface="Century Gothic"/>
                <a:cs typeface="Century Gothic"/>
                <a:sym typeface="Century Gothic"/>
              </a:rPr>
              <a:t>sortable </a:t>
            </a:r>
            <a:r>
              <a:rPr lang="en-US" sz="1800">
                <a:solidFill>
                  <a:schemeClr val="dk1"/>
                </a:solidFill>
                <a:latin typeface="Century Gothic"/>
                <a:ea typeface="Century Gothic"/>
                <a:cs typeface="Century Gothic"/>
                <a:sym typeface="Century Gothic"/>
              </a:rPr>
              <a:t>based on a number of factors including SSM score, chronic homeless status, disability status, and length of time homeless. </a:t>
            </a:r>
            <a:r>
              <a:rPr b="1" lang="en-US" sz="1800">
                <a:solidFill>
                  <a:schemeClr val="dk1"/>
                </a:solidFill>
                <a:latin typeface="Century Gothic"/>
                <a:ea typeface="Century Gothic"/>
                <a:cs typeface="Century Gothic"/>
                <a:sym typeface="Century Gothic"/>
              </a:rPr>
              <a:t>See next slide for MD BoS CoC Prioritization Order.</a:t>
            </a:r>
            <a:r>
              <a:rPr lang="en-US" sz="1800">
                <a:solidFill>
                  <a:schemeClr val="dk1"/>
                </a:solidFill>
                <a:latin typeface="Century Gothic"/>
                <a:ea typeface="Century Gothic"/>
                <a:cs typeface="Century Gothic"/>
                <a:sym typeface="Century Gothic"/>
              </a:rPr>
              <a:t> </a:t>
            </a:r>
            <a:endParaRPr sz="1800">
              <a:solidFill>
                <a:schemeClr val="dk1"/>
              </a:solidFill>
              <a:latin typeface="Century Gothic"/>
              <a:ea typeface="Century Gothic"/>
              <a:cs typeface="Century Gothic"/>
              <a:sym typeface="Century Gothic"/>
            </a:endParaRPr>
          </a:p>
          <a:p>
            <a:pPr indent="0" lvl="0" marL="45720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23"/>
                  </a:ext>
                </a:extLst>
              </a:rPr>
              <a:t>Clients that have made </a:t>
            </a:r>
            <a:r>
              <a:rPr b="1"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24"/>
                  </a:ext>
                </a:extLst>
              </a:rPr>
              <a:t>no contact with the CoC in 90 days are considered inactive </a:t>
            </a: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25"/>
                  </a:ext>
                </a:extLst>
              </a:rPr>
              <a:t>and should be removed from the BNL. This is consistent with MD BoS CoC policy, which states that </a:t>
            </a:r>
            <a:r>
              <a:rPr i="1"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26"/>
                  </a:ext>
                </a:extLst>
              </a:rPr>
              <a:t>participants who are not located and have not received any CoC services within the previous 90 days, as documented in HMIS will be moved from active to inactive status. Participants making contact with the system, once moved to the inactive list, will be immediately reinstated to active.  Intake staff will complete an updated assessment </a:t>
            </a: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27"/>
                  </a:ext>
                </a:extLst>
              </a:rPr>
              <a:t>(re-assessment policy will be established by the CE workgroup)</a:t>
            </a:r>
            <a:r>
              <a:rPr i="1"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28"/>
                  </a:ext>
                </a:extLst>
              </a:rPr>
              <a:t>.</a:t>
            </a:r>
            <a:endParaRPr i="1"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600">
              <a:solidFill>
                <a:schemeClr val="dk1"/>
              </a:solidFill>
              <a:latin typeface="Century Gothic"/>
              <a:ea typeface="Century Gothic"/>
              <a:cs typeface="Century Gothic"/>
              <a:sym typeface="Century Gothic"/>
            </a:endParaRPr>
          </a:p>
        </p:txBody>
      </p:sp>
      <p:pic>
        <p:nvPicPr>
          <p:cNvPr descr="Logo&#10;&#10;Description automatically generated with low confidence" id="205" name="Google Shape;205;g1c5962e6bd9_0_2"/>
          <p:cNvPicPr preferRelativeResize="0"/>
          <p:nvPr/>
        </p:nvPicPr>
        <p:blipFill rotWithShape="1">
          <a:blip r:embed="rId3">
            <a:alphaModFix/>
          </a:blip>
          <a:srcRect b="0" l="0" r="0" t="0"/>
          <a:stretch/>
        </p:blipFill>
        <p:spPr>
          <a:xfrm>
            <a:off x="257174" y="240030"/>
            <a:ext cx="1068980" cy="1236345"/>
          </a:xfrm>
          <a:prstGeom prst="rect">
            <a:avLst/>
          </a:prstGeom>
          <a:noFill/>
          <a:ln>
            <a:noFill/>
          </a:ln>
        </p:spPr>
      </p:pic>
      <p:cxnSp>
        <p:nvCxnSpPr>
          <p:cNvPr id="206" name="Google Shape;206;g1c5962e6bd9_0_2"/>
          <p:cNvCxnSpPr/>
          <p:nvPr/>
        </p:nvCxnSpPr>
        <p:spPr>
          <a:xfrm>
            <a:off x="1490664" y="1476374"/>
            <a:ext cx="9210600" cy="0"/>
          </a:xfrm>
          <a:prstGeom prst="straightConnector1">
            <a:avLst/>
          </a:prstGeom>
          <a:noFill/>
          <a:ln cap="flat" cmpd="sng" w="38100">
            <a:solidFill>
              <a:srgbClr val="60A89E"/>
            </a:solidFill>
            <a:prstDash val="solid"/>
            <a:miter lim="800000"/>
            <a:headEnd len="sm" w="sm" type="none"/>
            <a:tailEnd len="sm" w="sm" type="none"/>
          </a:ln>
        </p:spPr>
      </p:cxnSp>
      <p:sp>
        <p:nvSpPr>
          <p:cNvPr id="207" name="Google Shape;207;g1c5962e6bd9_0_2"/>
          <p:cNvSpPr txBox="1"/>
          <p:nvPr/>
        </p:nvSpPr>
        <p:spPr>
          <a:xfrm>
            <a:off x="1495313" y="427617"/>
            <a:ext cx="9201300" cy="10158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SzPts val="1800"/>
              <a:buFont typeface="Arial"/>
              <a:buNone/>
            </a:pPr>
            <a:r>
              <a:rPr b="1" lang="en-US" sz="1800">
                <a:solidFill>
                  <a:srgbClr val="50537C"/>
                </a:solidFill>
                <a:latin typeface="Century Gothic"/>
                <a:ea typeface="Century Gothic"/>
                <a:cs typeface="Century Gothic"/>
                <a:sym typeface="Century Gothic"/>
              </a:rPr>
              <a:t>From Homeless to Housed: Coordinated Entry Key Considerations</a:t>
            </a:r>
            <a:endParaRPr b="1" sz="1800">
              <a:solidFill>
                <a:srgbClr val="50537C"/>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600"/>
              <a:buFont typeface="Arial"/>
              <a:buNone/>
            </a:pPr>
            <a:r>
              <a:t/>
            </a:r>
            <a:endParaRPr b="1" i="0" sz="600" u="none" cap="none" strike="noStrike">
              <a:solidFill>
                <a:srgbClr val="30324B"/>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3600"/>
              <a:buFont typeface="Arial"/>
              <a:buNone/>
            </a:pPr>
            <a:r>
              <a:rPr b="1" lang="en-US" sz="3600">
                <a:solidFill>
                  <a:srgbClr val="FFC000"/>
                </a:solidFill>
                <a:latin typeface="Century Gothic"/>
                <a:ea typeface="Century Gothic"/>
                <a:cs typeface="Century Gothic"/>
                <a:sym typeface="Century Gothic"/>
              </a:rPr>
              <a:t>Southern Maryland</a:t>
            </a:r>
            <a:r>
              <a:rPr b="1" i="0" lang="en-US" sz="3600" u="none" cap="none" strike="noStrike">
                <a:solidFill>
                  <a:srgbClr val="FFC000"/>
                </a:solidFill>
                <a:latin typeface="Century Gothic"/>
                <a:ea typeface="Century Gothic"/>
                <a:cs typeface="Century Gothic"/>
                <a:sym typeface="Century Gothic"/>
              </a:rPr>
              <a:t> </a:t>
            </a:r>
            <a:r>
              <a:rPr b="1" lang="en-US" sz="3600">
                <a:solidFill>
                  <a:srgbClr val="FFC000"/>
                </a:solidFill>
                <a:latin typeface="Century Gothic"/>
                <a:ea typeface="Century Gothic"/>
                <a:cs typeface="Century Gothic"/>
                <a:sym typeface="Century Gothic"/>
              </a:rPr>
              <a:t>LHC</a:t>
            </a:r>
            <a:endParaRPr b="0" i="0" sz="1400" u="none" cap="none" strike="noStrike">
              <a:solidFill>
                <a:srgbClr val="000000"/>
              </a:solidFill>
              <a:latin typeface="Arial"/>
              <a:ea typeface="Arial"/>
              <a:cs typeface="Arial"/>
              <a:sym typeface="Arial"/>
            </a:endParaRPr>
          </a:p>
        </p:txBody>
      </p:sp>
      <p:sp>
        <p:nvSpPr>
          <p:cNvPr id="208" name="Google Shape;208;g1c5962e6bd9_0_2"/>
          <p:cNvSpPr/>
          <p:nvPr/>
        </p:nvSpPr>
        <p:spPr>
          <a:xfrm>
            <a:off x="6282691" y="1737175"/>
            <a:ext cx="2448000" cy="543000"/>
          </a:xfrm>
          <a:prstGeom prst="roundRect">
            <a:avLst>
              <a:gd fmla="val 16667" name="adj"/>
            </a:avLst>
          </a:prstGeom>
          <a:solidFill>
            <a:srgbClr val="60A89E"/>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Prioritization</a:t>
            </a:r>
            <a:endParaRPr b="0" i="0" sz="1400" u="none" cap="none" strike="noStrike">
              <a:solidFill>
                <a:srgbClr val="000000"/>
              </a:solidFill>
              <a:latin typeface="Arial"/>
              <a:ea typeface="Arial"/>
              <a:cs typeface="Arial"/>
              <a:sym typeface="Arial"/>
            </a:endParaRPr>
          </a:p>
        </p:txBody>
      </p:sp>
      <p:sp>
        <p:nvSpPr>
          <p:cNvPr id="209" name="Google Shape;209;g1c5962e6bd9_0_2"/>
          <p:cNvSpPr txBox="1"/>
          <p:nvPr/>
        </p:nvSpPr>
        <p:spPr>
          <a:xfrm>
            <a:off x="10416225" y="10389700"/>
            <a:ext cx="1590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solidFill>
                  <a:srgbClr val="50537C"/>
                </a:solidFill>
                <a:latin typeface="Century Gothic"/>
                <a:ea typeface="Century Gothic"/>
                <a:cs typeface="Century Gothic"/>
                <a:sym typeface="Century Gothic"/>
              </a:rPr>
              <a:t>December 2022</a:t>
            </a:r>
            <a:endParaRPr>
              <a:solidFill>
                <a:srgbClr val="50537C"/>
              </a:solidFill>
              <a:latin typeface="Century Gothic"/>
              <a:ea typeface="Century Gothic"/>
              <a:cs typeface="Century Gothic"/>
              <a:sym typeface="Century Gothic"/>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5"/>
          <p:cNvSpPr/>
          <p:nvPr/>
        </p:nvSpPr>
        <p:spPr>
          <a:xfrm>
            <a:off x="853440" y="2083831"/>
            <a:ext cx="10485120" cy="7974565"/>
          </a:xfrm>
          <a:prstGeom prst="rect">
            <a:avLst/>
          </a:prstGeom>
          <a:solidFill>
            <a:srgbClr val="E9F3F2"/>
          </a:solidFill>
          <a:ln>
            <a:noFill/>
          </a:ln>
          <a:effectLst>
            <a:outerShdw blurRad="50800" rotWithShape="0" algn="t" dir="54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The MD BoS CoC has adopted the following </a:t>
            </a:r>
            <a:r>
              <a:rPr b="1" lang="en-US" sz="1800">
                <a:solidFill>
                  <a:schemeClr val="dk1"/>
                </a:solidFill>
                <a:latin typeface="Century Gothic"/>
                <a:ea typeface="Century Gothic"/>
                <a:cs typeface="Century Gothic"/>
                <a:sym typeface="Century Gothic"/>
              </a:rPr>
              <a:t>prioritization order </a:t>
            </a:r>
            <a:r>
              <a:rPr lang="en-US" sz="1800">
                <a:solidFill>
                  <a:schemeClr val="dk1"/>
                </a:solidFill>
                <a:latin typeface="Century Gothic"/>
                <a:ea typeface="Century Gothic"/>
                <a:cs typeface="Century Gothic"/>
                <a:sym typeface="Century Gothic"/>
              </a:rPr>
              <a:t>for CoC housing programs: </a:t>
            </a:r>
            <a:endParaRPr sz="1800">
              <a:solidFill>
                <a:schemeClr val="dk1"/>
              </a:solidFill>
              <a:latin typeface="Century Gothic"/>
              <a:ea typeface="Century Gothic"/>
              <a:cs typeface="Century Gothic"/>
              <a:sym typeface="Century Gothic"/>
            </a:endParaRPr>
          </a:p>
          <a:p>
            <a:pPr indent="-342900" lvl="1" marL="9144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1. Chronically homeless individuals and families with the longest history of homelessness and with the most severe service needs, as established in the SSM.    </a:t>
            </a:r>
            <a:endParaRPr sz="1800">
              <a:solidFill>
                <a:schemeClr val="dk1"/>
              </a:solidFill>
              <a:latin typeface="Century Gothic"/>
              <a:ea typeface="Century Gothic"/>
              <a:cs typeface="Century Gothic"/>
              <a:sym typeface="Century Gothic"/>
            </a:endParaRPr>
          </a:p>
          <a:p>
            <a:pPr indent="-342900" lvl="1" marL="9144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2. Chronically homeless individuals and families with the longest history of homelessness but without severe service needs. </a:t>
            </a:r>
            <a:endParaRPr sz="1800">
              <a:solidFill>
                <a:schemeClr val="dk1"/>
              </a:solidFill>
              <a:latin typeface="Century Gothic"/>
              <a:ea typeface="Century Gothic"/>
              <a:cs typeface="Century Gothic"/>
              <a:sym typeface="Century Gothic"/>
            </a:endParaRPr>
          </a:p>
          <a:p>
            <a:pPr indent="-342900" lvl="1" marL="9144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3. Chronically homeless individuals and families with the most severe service needs. </a:t>
            </a:r>
            <a:endParaRPr sz="1800">
              <a:solidFill>
                <a:schemeClr val="dk1"/>
              </a:solidFill>
              <a:latin typeface="Century Gothic"/>
              <a:ea typeface="Century Gothic"/>
              <a:cs typeface="Century Gothic"/>
              <a:sym typeface="Century Gothic"/>
            </a:endParaRPr>
          </a:p>
          <a:p>
            <a:pPr indent="-342900" lvl="1" marL="9144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4. All other chronically homeless individuals and families not already included in priorities 1 through 3.  </a:t>
            </a:r>
            <a:endParaRPr sz="1800">
              <a:solidFill>
                <a:schemeClr val="dk1"/>
              </a:solidFill>
              <a:latin typeface="Century Gothic"/>
              <a:ea typeface="Century Gothic"/>
              <a:cs typeface="Century Gothic"/>
              <a:sym typeface="Century Gothic"/>
            </a:endParaRPr>
          </a:p>
          <a:p>
            <a:pPr indent="-342900" lvl="1" marL="9144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5. Homeless individuals and families who are not chronically homeless but do have a disability and severe service needs. </a:t>
            </a:r>
            <a:endParaRPr sz="1800">
              <a:solidFill>
                <a:schemeClr val="dk1"/>
              </a:solidFill>
              <a:latin typeface="Century Gothic"/>
              <a:ea typeface="Century Gothic"/>
              <a:cs typeface="Century Gothic"/>
              <a:sym typeface="Century Gothic"/>
            </a:endParaRPr>
          </a:p>
          <a:p>
            <a:pPr indent="-342900" lvl="1" marL="9144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6. Homeless individuals and families who are not chronically homeless but do have a disability and a long period of continuous or episodic homelessness.  </a:t>
            </a:r>
            <a:endParaRPr sz="1800">
              <a:solidFill>
                <a:schemeClr val="dk1"/>
              </a:solidFill>
              <a:latin typeface="Century Gothic"/>
              <a:ea typeface="Century Gothic"/>
              <a:cs typeface="Century Gothic"/>
              <a:sym typeface="Century Gothic"/>
            </a:endParaRPr>
          </a:p>
          <a:p>
            <a:pPr indent="-342900" lvl="1" marL="9144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7. Homeless individuals and families who are not chronically homeless but do have a disability and are coming from places not meant for human habitation, Safe Havens, or emergency shelters.  </a:t>
            </a:r>
            <a:endParaRPr sz="1800">
              <a:solidFill>
                <a:schemeClr val="dk1"/>
              </a:solidFill>
              <a:latin typeface="Century Gothic"/>
              <a:ea typeface="Century Gothic"/>
              <a:cs typeface="Century Gothic"/>
              <a:sym typeface="Century Gothic"/>
            </a:endParaRPr>
          </a:p>
          <a:p>
            <a:pPr indent="-342900" lvl="1" marL="9144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8. Homeless individuals and families who are not chronically homeless but have a disability and are coming from transitional housing.  </a:t>
            </a:r>
            <a:endParaRPr sz="1800">
              <a:solidFill>
                <a:schemeClr val="dk1"/>
              </a:solidFill>
              <a:latin typeface="Century Gothic"/>
              <a:ea typeface="Century Gothic"/>
              <a:cs typeface="Century Gothic"/>
              <a:sym typeface="Century Gothic"/>
            </a:endParaRPr>
          </a:p>
          <a:p>
            <a:pPr indent="-342900" lvl="2" marL="13716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Tie Breaker—When two households in the same priority are scored equally on the Prioritized List, the following tiebreakers will be used in this order:  </a:t>
            </a:r>
            <a:endParaRPr sz="1800">
              <a:solidFill>
                <a:schemeClr val="dk1"/>
              </a:solidFill>
              <a:latin typeface="Century Gothic"/>
              <a:ea typeface="Century Gothic"/>
              <a:cs typeface="Century Gothic"/>
              <a:sym typeface="Century Gothic"/>
            </a:endParaRPr>
          </a:p>
          <a:p>
            <a:pPr indent="-342900" lvl="3" marL="18288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longest length of homelessness </a:t>
            </a:r>
            <a:endParaRPr sz="1800">
              <a:solidFill>
                <a:schemeClr val="dk1"/>
              </a:solidFill>
              <a:latin typeface="Century Gothic"/>
              <a:ea typeface="Century Gothic"/>
              <a:cs typeface="Century Gothic"/>
              <a:sym typeface="Century Gothic"/>
            </a:endParaRPr>
          </a:p>
          <a:p>
            <a:pPr indent="-342900" lvl="3" marL="18288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higher level of vulnerability </a:t>
            </a:r>
            <a:endParaRPr sz="1800">
              <a:solidFill>
                <a:schemeClr val="dk1"/>
              </a:solidFill>
              <a:latin typeface="Century Gothic"/>
              <a:ea typeface="Century Gothic"/>
              <a:cs typeface="Century Gothic"/>
              <a:sym typeface="Century Gothic"/>
            </a:endParaRPr>
          </a:p>
          <a:p>
            <a:pPr indent="-342900" lvl="3" marL="18288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date of assessment </a:t>
            </a:r>
            <a:endParaRPr sz="1800">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marR="0" rtl="0" algn="ctr">
              <a:lnSpc>
                <a:spcPct val="100000"/>
              </a:lnSpc>
              <a:spcBef>
                <a:spcPts val="0"/>
              </a:spcBef>
              <a:spcAft>
                <a:spcPts val="0"/>
              </a:spcAft>
              <a:buNone/>
            </a:pPr>
            <a:r>
              <a:rPr i="1" lang="en-US" sz="1800">
                <a:solidFill>
                  <a:schemeClr val="dk1"/>
                </a:solidFill>
                <a:latin typeface="Century Gothic"/>
                <a:ea typeface="Century Gothic"/>
                <a:cs typeface="Century Gothic"/>
                <a:sym typeface="Century Gothic"/>
              </a:rPr>
              <a:t>Source: </a:t>
            </a:r>
            <a:r>
              <a:rPr i="1" lang="en-US" sz="1800" u="sng">
                <a:solidFill>
                  <a:schemeClr val="hlink"/>
                </a:solidFill>
                <a:latin typeface="Century Gothic"/>
                <a:ea typeface="Century Gothic"/>
                <a:cs typeface="Century Gothic"/>
                <a:sym typeface="Century Gothic"/>
                <a:hlinkClick r:id="rId3"/>
              </a:rPr>
              <a:t>MD BoS CoC Coordinated Entry Policy &amp; Procedures</a:t>
            </a:r>
            <a:endParaRPr i="1" sz="1800">
              <a:solidFill>
                <a:schemeClr val="dk1"/>
              </a:solidFill>
              <a:latin typeface="Century Gothic"/>
              <a:ea typeface="Century Gothic"/>
              <a:cs typeface="Century Gothic"/>
              <a:sym typeface="Century Gothic"/>
            </a:endParaRPr>
          </a:p>
        </p:txBody>
      </p:sp>
      <p:pic>
        <p:nvPicPr>
          <p:cNvPr descr="Logo&#10;&#10;Description automatically generated with low confidence" id="215" name="Google Shape;215;p5"/>
          <p:cNvPicPr preferRelativeResize="0"/>
          <p:nvPr/>
        </p:nvPicPr>
        <p:blipFill rotWithShape="1">
          <a:blip r:embed="rId4">
            <a:alphaModFix/>
          </a:blip>
          <a:srcRect b="0" l="0" r="0" t="0"/>
          <a:stretch/>
        </p:blipFill>
        <p:spPr>
          <a:xfrm>
            <a:off x="257174" y="240030"/>
            <a:ext cx="1068980" cy="1236345"/>
          </a:xfrm>
          <a:prstGeom prst="rect">
            <a:avLst/>
          </a:prstGeom>
          <a:noFill/>
          <a:ln>
            <a:noFill/>
          </a:ln>
        </p:spPr>
      </p:pic>
      <p:cxnSp>
        <p:nvCxnSpPr>
          <p:cNvPr id="216" name="Google Shape;216;p5"/>
          <p:cNvCxnSpPr/>
          <p:nvPr/>
        </p:nvCxnSpPr>
        <p:spPr>
          <a:xfrm>
            <a:off x="1490664" y="1476374"/>
            <a:ext cx="9210675" cy="0"/>
          </a:xfrm>
          <a:prstGeom prst="straightConnector1">
            <a:avLst/>
          </a:prstGeom>
          <a:noFill/>
          <a:ln cap="flat" cmpd="sng" w="38100">
            <a:solidFill>
              <a:srgbClr val="60A89E"/>
            </a:solidFill>
            <a:prstDash val="solid"/>
            <a:miter lim="800000"/>
            <a:headEnd len="sm" w="sm" type="none"/>
            <a:tailEnd len="sm" w="sm" type="none"/>
          </a:ln>
        </p:spPr>
      </p:cxnSp>
      <p:sp>
        <p:nvSpPr>
          <p:cNvPr id="217" name="Google Shape;217;p5"/>
          <p:cNvSpPr txBox="1"/>
          <p:nvPr/>
        </p:nvSpPr>
        <p:spPr>
          <a:xfrm>
            <a:off x="1495313" y="427617"/>
            <a:ext cx="9201300" cy="10158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SzPts val="1800"/>
              <a:buFont typeface="Arial"/>
              <a:buNone/>
            </a:pPr>
            <a:r>
              <a:rPr b="1" lang="en-US" sz="1800">
                <a:solidFill>
                  <a:srgbClr val="50537C"/>
                </a:solidFill>
                <a:latin typeface="Century Gothic"/>
                <a:ea typeface="Century Gothic"/>
                <a:cs typeface="Century Gothic"/>
                <a:sym typeface="Century Gothic"/>
              </a:rPr>
              <a:t>From Homeless to Housed: Coordinated Entry Key Considerations</a:t>
            </a:r>
            <a:endParaRPr b="1" sz="1800">
              <a:solidFill>
                <a:srgbClr val="50537C"/>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600"/>
              <a:buFont typeface="Arial"/>
              <a:buNone/>
            </a:pPr>
            <a:r>
              <a:t/>
            </a:r>
            <a:endParaRPr b="1" i="0" sz="600" u="none" cap="none" strike="noStrike">
              <a:solidFill>
                <a:srgbClr val="30324B"/>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3600"/>
              <a:buFont typeface="Arial"/>
              <a:buNone/>
            </a:pPr>
            <a:r>
              <a:rPr b="1" lang="en-US" sz="3600">
                <a:solidFill>
                  <a:srgbClr val="FFC000"/>
                </a:solidFill>
                <a:latin typeface="Century Gothic"/>
                <a:ea typeface="Century Gothic"/>
                <a:cs typeface="Century Gothic"/>
                <a:sym typeface="Century Gothic"/>
              </a:rPr>
              <a:t>Southern Maryland</a:t>
            </a:r>
            <a:r>
              <a:rPr b="1" i="0" lang="en-US" sz="3600" u="none" cap="none" strike="noStrike">
                <a:solidFill>
                  <a:srgbClr val="FFC000"/>
                </a:solidFill>
                <a:latin typeface="Century Gothic"/>
                <a:ea typeface="Century Gothic"/>
                <a:cs typeface="Century Gothic"/>
                <a:sym typeface="Century Gothic"/>
              </a:rPr>
              <a:t> </a:t>
            </a:r>
            <a:r>
              <a:rPr b="1" lang="en-US" sz="3600">
                <a:solidFill>
                  <a:srgbClr val="FFC000"/>
                </a:solidFill>
                <a:latin typeface="Century Gothic"/>
                <a:ea typeface="Century Gothic"/>
                <a:cs typeface="Century Gothic"/>
                <a:sym typeface="Century Gothic"/>
              </a:rPr>
              <a:t>LHC</a:t>
            </a:r>
            <a:endParaRPr b="0" i="0" sz="1400" u="none" cap="none" strike="noStrike">
              <a:solidFill>
                <a:srgbClr val="000000"/>
              </a:solidFill>
              <a:latin typeface="Arial"/>
              <a:ea typeface="Arial"/>
              <a:cs typeface="Arial"/>
              <a:sym typeface="Arial"/>
            </a:endParaRPr>
          </a:p>
        </p:txBody>
      </p:sp>
      <p:sp>
        <p:nvSpPr>
          <p:cNvPr id="218" name="Google Shape;218;p5"/>
          <p:cNvSpPr/>
          <p:nvPr/>
        </p:nvSpPr>
        <p:spPr>
          <a:xfrm>
            <a:off x="6282691" y="1737175"/>
            <a:ext cx="2448000" cy="543000"/>
          </a:xfrm>
          <a:prstGeom prst="roundRect">
            <a:avLst>
              <a:gd fmla="val 16667" name="adj"/>
            </a:avLst>
          </a:prstGeom>
          <a:solidFill>
            <a:srgbClr val="60A89E"/>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Prioritization</a:t>
            </a:r>
            <a:endParaRPr b="0" i="0" sz="1400" u="none" cap="none" strike="noStrike">
              <a:solidFill>
                <a:srgbClr val="000000"/>
              </a:solidFill>
              <a:latin typeface="Arial"/>
              <a:ea typeface="Arial"/>
              <a:cs typeface="Arial"/>
              <a:sym typeface="Arial"/>
            </a:endParaRPr>
          </a:p>
        </p:txBody>
      </p:sp>
      <p:sp>
        <p:nvSpPr>
          <p:cNvPr id="219" name="Google Shape;219;p5"/>
          <p:cNvSpPr txBox="1"/>
          <p:nvPr/>
        </p:nvSpPr>
        <p:spPr>
          <a:xfrm>
            <a:off x="10416225" y="10389700"/>
            <a:ext cx="1590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solidFill>
                  <a:srgbClr val="50537C"/>
                </a:solidFill>
                <a:latin typeface="Century Gothic"/>
                <a:ea typeface="Century Gothic"/>
                <a:cs typeface="Century Gothic"/>
                <a:sym typeface="Century Gothic"/>
              </a:rPr>
              <a:t>December 2022</a:t>
            </a:r>
            <a:endParaRPr>
              <a:solidFill>
                <a:srgbClr val="50537C"/>
              </a:solidFill>
              <a:latin typeface="Century Gothic"/>
              <a:ea typeface="Century Gothic"/>
              <a:cs typeface="Century Gothic"/>
              <a:sym typeface="Century Gothic"/>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6"/>
          <p:cNvSpPr/>
          <p:nvPr/>
        </p:nvSpPr>
        <p:spPr>
          <a:xfrm>
            <a:off x="853450" y="2083825"/>
            <a:ext cx="10485000" cy="8305800"/>
          </a:xfrm>
          <a:prstGeom prst="rect">
            <a:avLst/>
          </a:prstGeom>
          <a:solidFill>
            <a:srgbClr val="E4F0EE"/>
          </a:solidFill>
          <a:ln>
            <a:noFill/>
          </a:ln>
          <a:effectLst>
            <a:outerShdw blurRad="50800" rotWithShape="0" algn="t" dir="54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55600" lvl="0" marL="457200" rtl="0" algn="l">
              <a:spcBef>
                <a:spcPts val="0"/>
              </a:spcBef>
              <a:spcAft>
                <a:spcPts val="0"/>
              </a:spcAft>
              <a:buClr>
                <a:schemeClr val="dk1"/>
              </a:buClr>
              <a:buSzPts val="2000"/>
              <a:buFont typeface="Century Gothic"/>
              <a:buChar char="●"/>
            </a:pPr>
            <a:r>
              <a:rPr lang="en-US" sz="1800">
                <a:solidFill>
                  <a:schemeClr val="dk1"/>
                </a:solidFill>
                <a:latin typeface="Century Gothic"/>
                <a:ea typeface="Century Gothic"/>
                <a:cs typeface="Century Gothic"/>
                <a:sym typeface="Century Gothic"/>
              </a:rPr>
              <a:t>The community reported that the Catholic Charities PSH program does not take referrals from the By Name List.  If this program receives Continuum of Care funding, </a:t>
            </a:r>
            <a:r>
              <a:rPr b="1" lang="en-US" sz="1800">
                <a:solidFill>
                  <a:schemeClr val="dk1"/>
                </a:solidFill>
                <a:latin typeface="Century Gothic"/>
                <a:ea typeface="Century Gothic"/>
                <a:cs typeface="Century Gothic"/>
                <a:sym typeface="Century Gothic"/>
              </a:rPr>
              <a:t>it must receive all referrals through CE</a:t>
            </a:r>
            <a:r>
              <a:rPr lang="en-US" sz="1800">
                <a:solidFill>
                  <a:schemeClr val="dk1"/>
                </a:solidFill>
                <a:latin typeface="Century Gothic"/>
                <a:ea typeface="Century Gothic"/>
                <a:cs typeface="Century Gothic"/>
                <a:sym typeface="Century Gothic"/>
              </a:rPr>
              <a:t> to be compliant with HUD requirements.</a:t>
            </a:r>
            <a:endParaRPr sz="1800">
              <a:solidFill>
                <a:schemeClr val="dk1"/>
              </a:solidFill>
              <a:latin typeface="Century Gothic"/>
              <a:ea typeface="Century Gothic"/>
              <a:cs typeface="Century Gothic"/>
              <a:sym typeface="Century Gothic"/>
            </a:endParaRPr>
          </a:p>
          <a:p>
            <a:pPr indent="0" lvl="0" marL="45720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Housing providers reported challenges with locating affordable housing units and landlords willing to accept tenants with certain criminal backgrounds, poor credit, and/or history of evictions. LHCs are encouraged to</a:t>
            </a:r>
            <a:r>
              <a:rPr b="1" lang="en-US" sz="1800">
                <a:solidFill>
                  <a:schemeClr val="dk1"/>
                </a:solidFill>
                <a:latin typeface="Century Gothic"/>
                <a:ea typeface="Century Gothic"/>
                <a:cs typeface="Century Gothic"/>
                <a:sym typeface="Century Gothic"/>
              </a:rPr>
              <a:t> develop landlord </a:t>
            </a:r>
            <a:r>
              <a:rPr b="1" lang="en-US" sz="1800">
                <a:solidFill>
                  <a:schemeClr val="dk1"/>
                </a:solidFill>
                <a:latin typeface="Century Gothic"/>
                <a:ea typeface="Century Gothic"/>
                <a:cs typeface="Century Gothic"/>
                <a:sym typeface="Century Gothic"/>
              </a:rPr>
              <a:t>engagement</a:t>
            </a:r>
            <a:r>
              <a:rPr b="1" lang="en-US" sz="1800">
                <a:solidFill>
                  <a:schemeClr val="dk1"/>
                </a:solidFill>
                <a:latin typeface="Century Gothic"/>
                <a:ea typeface="Century Gothic"/>
                <a:cs typeface="Century Gothic"/>
                <a:sym typeface="Century Gothic"/>
              </a:rPr>
              <a:t> programs at the local level</a:t>
            </a:r>
            <a:r>
              <a:rPr lang="en-US" sz="1800">
                <a:solidFill>
                  <a:schemeClr val="dk1"/>
                </a:solidFill>
                <a:latin typeface="Century Gothic"/>
                <a:ea typeface="Century Gothic"/>
                <a:cs typeface="Century Gothic"/>
                <a:sym typeface="Century Gothic"/>
              </a:rPr>
              <a:t> to develop relationships with landlords and educate them on the benefits of housing households through a CoC-funded housing program.</a:t>
            </a:r>
            <a:endParaRPr sz="1800">
              <a:solidFill>
                <a:schemeClr val="dk1"/>
              </a:solidFill>
              <a:latin typeface="Century Gothic"/>
              <a:ea typeface="Century Gothic"/>
              <a:cs typeface="Century Gothic"/>
              <a:sym typeface="Century Gothic"/>
            </a:endParaRPr>
          </a:p>
          <a:p>
            <a:pPr indent="0" lvl="0" marL="457200" marR="0" rtl="0" algn="l">
              <a:lnSpc>
                <a:spcPct val="100000"/>
              </a:lnSpc>
              <a:spcBef>
                <a:spcPts val="0"/>
              </a:spcBef>
              <a:spcAft>
                <a:spcPts val="0"/>
              </a:spcAft>
              <a:buNone/>
            </a:pPr>
            <a:r>
              <a:rPr lang="en-US" sz="1800">
                <a:solidFill>
                  <a:schemeClr val="dk1"/>
                </a:solidFill>
                <a:latin typeface="Century Gothic"/>
                <a:ea typeface="Century Gothic"/>
                <a:cs typeface="Century Gothic"/>
                <a:sym typeface="Century Gothic"/>
              </a:rPr>
              <a:t> </a:t>
            </a:r>
            <a:endParaRPr sz="1800">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PSH providers are reminded that </a:t>
            </a:r>
            <a:r>
              <a:rPr b="1" lang="en-US" sz="1800">
                <a:solidFill>
                  <a:schemeClr val="dk1"/>
                </a:solidFill>
                <a:latin typeface="Century Gothic"/>
                <a:ea typeface="Century Gothic"/>
                <a:cs typeface="Century Gothic"/>
                <a:sym typeface="Century Gothic"/>
              </a:rPr>
              <a:t>clients can be </a:t>
            </a:r>
            <a:r>
              <a:rPr b="1" lang="en-US" sz="1800">
                <a:solidFill>
                  <a:schemeClr val="dk1"/>
                </a:solidFill>
                <a:latin typeface="Century Gothic"/>
                <a:ea typeface="Century Gothic"/>
                <a:cs typeface="Century Gothic"/>
                <a:sym typeface="Century Gothic"/>
              </a:rPr>
              <a:t>accepted</a:t>
            </a:r>
            <a:r>
              <a:rPr b="1" lang="en-US" sz="1800">
                <a:solidFill>
                  <a:schemeClr val="dk1"/>
                </a:solidFill>
                <a:latin typeface="Century Gothic"/>
                <a:ea typeface="Century Gothic"/>
                <a:cs typeface="Century Gothic"/>
                <a:sym typeface="Century Gothic"/>
              </a:rPr>
              <a:t> into PSH programs without proof of disability at the time of </a:t>
            </a:r>
            <a:r>
              <a:rPr b="1" lang="en-US" sz="1800">
                <a:solidFill>
                  <a:schemeClr val="dk1"/>
                </a:solidFill>
                <a:latin typeface="Century Gothic"/>
                <a:ea typeface="Century Gothic"/>
                <a:cs typeface="Century Gothic"/>
                <a:sym typeface="Century Gothic"/>
              </a:rPr>
              <a:t>enrollment</a:t>
            </a:r>
            <a:r>
              <a:rPr lang="en-US" sz="1800">
                <a:solidFill>
                  <a:schemeClr val="dk1"/>
                </a:solidFill>
                <a:latin typeface="Century Gothic"/>
                <a:ea typeface="Century Gothic"/>
                <a:cs typeface="Century Gothic"/>
                <a:sym typeface="Century Gothic"/>
              </a:rPr>
              <a:t>. The </a:t>
            </a:r>
            <a:r>
              <a:rPr lang="en-US" sz="1800" u="sng">
                <a:solidFill>
                  <a:schemeClr val="hlink"/>
                </a:solidFill>
                <a:latin typeface="Century Gothic"/>
                <a:ea typeface="Century Gothic"/>
                <a:cs typeface="Century Gothic"/>
                <a:sym typeface="Century Gothic"/>
                <a:hlinkClick r:id="rId3"/>
              </a:rPr>
              <a:t>MD BoS CoC Verification of Disability form</a:t>
            </a:r>
            <a:r>
              <a:rPr lang="en-US" sz="1800">
                <a:solidFill>
                  <a:schemeClr val="dk1"/>
                </a:solidFill>
                <a:latin typeface="Century Gothic"/>
                <a:ea typeface="Century Gothic"/>
                <a:cs typeface="Century Gothic"/>
                <a:sym typeface="Century Gothic"/>
              </a:rPr>
              <a:t> </a:t>
            </a:r>
            <a:r>
              <a:rPr lang="en-US" sz="1800">
                <a:solidFill>
                  <a:schemeClr val="dk1"/>
                </a:solidFill>
                <a:latin typeface="Century Gothic"/>
                <a:ea typeface="Century Gothic"/>
                <a:cs typeface="Century Gothic"/>
                <a:sym typeface="Century Gothic"/>
              </a:rPr>
              <a:t>can be accepted in lieu of a</a:t>
            </a:r>
            <a:r>
              <a:rPr lang="en-US" sz="1800">
                <a:solidFill>
                  <a:schemeClr val="dk1"/>
                </a:solidFill>
                <a:latin typeface="Century Gothic"/>
                <a:ea typeface="Century Gothic"/>
                <a:cs typeface="Century Gothic"/>
                <a:sym typeface="Century Gothic"/>
              </a:rPr>
              <a:t> copy of a recent Supplemental Security Income (SSI) or Social Security Disability Insurance (SSDI) award letter or other written disability verification from the Social Security Administration. Additionally, disability verification can be provided on the health provider’s letterhead if all required information is included.</a:t>
            </a:r>
            <a:endParaRPr sz="1800">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b="1" lang="en-US" sz="1800">
                <a:solidFill>
                  <a:schemeClr val="dk1"/>
                </a:solidFill>
                <a:latin typeface="Century Gothic"/>
                <a:ea typeface="Century Gothic"/>
                <a:cs typeface="Century Gothic"/>
                <a:sym typeface="Century Gothic"/>
              </a:rPr>
              <a:t>When </a:t>
            </a:r>
            <a:r>
              <a:rPr b="1"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29"/>
                  </a:ext>
                </a:extLst>
              </a:rPr>
              <a:t>PSH is not available, a RRH referral may be appropriate</a:t>
            </a:r>
            <a:r>
              <a:rPr lang="en-US" sz="1800">
                <a:solidFill>
                  <a:schemeClr val="dk1"/>
                </a:solidFill>
                <a:latin typeface="Century Gothic"/>
                <a:ea typeface="Century Gothic"/>
                <a:cs typeface="Century Gothic"/>
                <a:sym typeface="Century Gothic"/>
              </a:rPr>
              <a:t> for PSH-eligible households. PSH-eligible households receiving RRH </a:t>
            </a:r>
            <a:r>
              <a:rPr lang="en-US" sz="1800">
                <a:latin typeface="Century Gothic"/>
                <a:ea typeface="Century Gothic"/>
                <a:cs typeface="Century Gothic"/>
                <a:sym typeface="Century Gothic"/>
              </a:rPr>
              <a:t>maintain their homeless status for the purpose of eligibility for other permanent housing programs, such as HUD-VASH and CoC-funded permanent supportive housing (so long as they meet any other additional eligibility criteria for these programs). RRH can be used as a bridge to PSH, however this determination should be made through case conferencing and with the understanding that these households may need to be transitioned into PSH as their RRH subsidy draws to an end. </a:t>
            </a:r>
            <a:endParaRPr sz="1800">
              <a:latin typeface="Century Gothic"/>
              <a:ea typeface="Century Gothic"/>
              <a:cs typeface="Century Gothic"/>
              <a:sym typeface="Century Gothic"/>
            </a:endParaRPr>
          </a:p>
          <a:p>
            <a:pPr indent="0" lvl="0" marL="0" marR="0" rtl="0" algn="l">
              <a:lnSpc>
                <a:spcPct val="100000"/>
              </a:lnSpc>
              <a:spcBef>
                <a:spcPts val="0"/>
              </a:spcBef>
              <a:spcAft>
                <a:spcPts val="0"/>
              </a:spcAft>
              <a:buNone/>
            </a:pPr>
            <a:r>
              <a:t/>
            </a:r>
            <a:endParaRPr sz="1800">
              <a:latin typeface="Century Gothic"/>
              <a:ea typeface="Century Gothic"/>
              <a:cs typeface="Century Gothic"/>
              <a:sym typeface="Century Gothic"/>
            </a:endParaRPr>
          </a:p>
          <a:p>
            <a:pPr indent="0" lvl="0" marL="0" marR="0" rtl="0" algn="l">
              <a:lnSpc>
                <a:spcPct val="100000"/>
              </a:lnSpc>
              <a:spcBef>
                <a:spcPts val="0"/>
              </a:spcBef>
              <a:spcAft>
                <a:spcPts val="0"/>
              </a:spcAft>
              <a:buNone/>
            </a:pPr>
            <a:r>
              <a:t/>
            </a:r>
            <a:endParaRPr sz="1800">
              <a:solidFill>
                <a:schemeClr val="dk1"/>
              </a:solidFill>
              <a:highlight>
                <a:srgbClr val="D5A6BD"/>
              </a:highlight>
              <a:latin typeface="Century Gothic"/>
              <a:ea typeface="Century Gothic"/>
              <a:cs typeface="Century Gothic"/>
              <a:sym typeface="Century Gothic"/>
            </a:endParaRPr>
          </a:p>
        </p:txBody>
      </p:sp>
      <p:pic>
        <p:nvPicPr>
          <p:cNvPr descr="Logo&#10;&#10;Description automatically generated with low confidence" id="225" name="Google Shape;225;p6"/>
          <p:cNvPicPr preferRelativeResize="0"/>
          <p:nvPr/>
        </p:nvPicPr>
        <p:blipFill rotWithShape="1">
          <a:blip r:embed="rId4">
            <a:alphaModFix/>
          </a:blip>
          <a:srcRect b="0" l="0" r="0" t="0"/>
          <a:stretch/>
        </p:blipFill>
        <p:spPr>
          <a:xfrm>
            <a:off x="257174" y="240030"/>
            <a:ext cx="1068980" cy="1236345"/>
          </a:xfrm>
          <a:prstGeom prst="rect">
            <a:avLst/>
          </a:prstGeom>
          <a:noFill/>
          <a:ln>
            <a:noFill/>
          </a:ln>
        </p:spPr>
      </p:pic>
      <p:cxnSp>
        <p:nvCxnSpPr>
          <p:cNvPr id="226" name="Google Shape;226;p6"/>
          <p:cNvCxnSpPr/>
          <p:nvPr/>
        </p:nvCxnSpPr>
        <p:spPr>
          <a:xfrm>
            <a:off x="1490664" y="1476374"/>
            <a:ext cx="9210675" cy="0"/>
          </a:xfrm>
          <a:prstGeom prst="straightConnector1">
            <a:avLst/>
          </a:prstGeom>
          <a:noFill/>
          <a:ln cap="flat" cmpd="sng" w="38100">
            <a:solidFill>
              <a:srgbClr val="60A89E"/>
            </a:solidFill>
            <a:prstDash val="solid"/>
            <a:miter lim="800000"/>
            <a:headEnd len="sm" w="sm" type="none"/>
            <a:tailEnd len="sm" w="sm" type="none"/>
          </a:ln>
        </p:spPr>
      </p:cxnSp>
      <p:sp>
        <p:nvSpPr>
          <p:cNvPr id="227" name="Google Shape;227;p6"/>
          <p:cNvSpPr txBox="1"/>
          <p:nvPr/>
        </p:nvSpPr>
        <p:spPr>
          <a:xfrm>
            <a:off x="1495313" y="427617"/>
            <a:ext cx="9201300" cy="10158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SzPts val="1800"/>
              <a:buFont typeface="Arial"/>
              <a:buNone/>
            </a:pPr>
            <a:r>
              <a:rPr b="1" lang="en-US" sz="1800">
                <a:solidFill>
                  <a:srgbClr val="50537C"/>
                </a:solidFill>
                <a:latin typeface="Century Gothic"/>
                <a:ea typeface="Century Gothic"/>
                <a:cs typeface="Century Gothic"/>
                <a:sym typeface="Century Gothic"/>
              </a:rPr>
              <a:t>From Homeless to Housed: Coordinated Entry Key Considerations</a:t>
            </a:r>
            <a:endParaRPr b="1" sz="1800">
              <a:solidFill>
                <a:srgbClr val="50537C"/>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600"/>
              <a:buFont typeface="Arial"/>
              <a:buNone/>
            </a:pPr>
            <a:r>
              <a:t/>
            </a:r>
            <a:endParaRPr b="1" i="0" sz="600" u="none" cap="none" strike="noStrike">
              <a:solidFill>
                <a:srgbClr val="30324B"/>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3600"/>
              <a:buFont typeface="Arial"/>
              <a:buNone/>
            </a:pPr>
            <a:r>
              <a:rPr b="1" lang="en-US" sz="3600">
                <a:solidFill>
                  <a:srgbClr val="FFC000"/>
                </a:solidFill>
                <a:latin typeface="Century Gothic"/>
                <a:ea typeface="Century Gothic"/>
                <a:cs typeface="Century Gothic"/>
                <a:sym typeface="Century Gothic"/>
              </a:rPr>
              <a:t>Southern Maryland</a:t>
            </a:r>
            <a:r>
              <a:rPr b="1" i="0" lang="en-US" sz="3600" u="none" cap="none" strike="noStrike">
                <a:solidFill>
                  <a:srgbClr val="FFC000"/>
                </a:solidFill>
                <a:latin typeface="Century Gothic"/>
                <a:ea typeface="Century Gothic"/>
                <a:cs typeface="Century Gothic"/>
                <a:sym typeface="Century Gothic"/>
              </a:rPr>
              <a:t> </a:t>
            </a:r>
            <a:r>
              <a:rPr b="1" lang="en-US" sz="3600">
                <a:solidFill>
                  <a:srgbClr val="FFC000"/>
                </a:solidFill>
                <a:latin typeface="Century Gothic"/>
                <a:ea typeface="Century Gothic"/>
                <a:cs typeface="Century Gothic"/>
                <a:sym typeface="Century Gothic"/>
              </a:rPr>
              <a:t>LHC</a:t>
            </a:r>
            <a:endParaRPr b="0" i="0" sz="1400" u="none" cap="none" strike="noStrike">
              <a:solidFill>
                <a:srgbClr val="000000"/>
              </a:solidFill>
              <a:latin typeface="Arial"/>
              <a:ea typeface="Arial"/>
              <a:cs typeface="Arial"/>
              <a:sym typeface="Arial"/>
            </a:endParaRPr>
          </a:p>
        </p:txBody>
      </p:sp>
      <p:sp>
        <p:nvSpPr>
          <p:cNvPr id="228" name="Google Shape;228;p6"/>
          <p:cNvSpPr/>
          <p:nvPr/>
        </p:nvSpPr>
        <p:spPr>
          <a:xfrm>
            <a:off x="8883016" y="1737176"/>
            <a:ext cx="2448000" cy="543000"/>
          </a:xfrm>
          <a:prstGeom prst="roundRect">
            <a:avLst>
              <a:gd fmla="val 16667" name="adj"/>
            </a:avLst>
          </a:prstGeom>
          <a:solidFill>
            <a:srgbClr val="3D6F68"/>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Referral</a:t>
            </a:r>
            <a:endParaRPr b="0" i="0" sz="1400" u="none" cap="none" strike="noStrike">
              <a:solidFill>
                <a:srgbClr val="000000"/>
              </a:solidFill>
              <a:latin typeface="Arial"/>
              <a:ea typeface="Arial"/>
              <a:cs typeface="Arial"/>
              <a:sym typeface="Arial"/>
            </a:endParaRPr>
          </a:p>
        </p:txBody>
      </p:sp>
      <p:sp>
        <p:nvSpPr>
          <p:cNvPr id="229" name="Google Shape;229;p6"/>
          <p:cNvSpPr txBox="1"/>
          <p:nvPr/>
        </p:nvSpPr>
        <p:spPr>
          <a:xfrm>
            <a:off x="10416225" y="10389700"/>
            <a:ext cx="1590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solidFill>
                  <a:srgbClr val="50537C"/>
                </a:solidFill>
                <a:latin typeface="Century Gothic"/>
                <a:ea typeface="Century Gothic"/>
                <a:cs typeface="Century Gothic"/>
                <a:sym typeface="Century Gothic"/>
              </a:rPr>
              <a:t>December 2022</a:t>
            </a:r>
            <a:endParaRPr>
              <a:solidFill>
                <a:srgbClr val="50537C"/>
              </a:solidFill>
              <a:latin typeface="Century Gothic"/>
              <a:ea typeface="Century Gothic"/>
              <a:cs typeface="Century Gothic"/>
              <a:sym typeface="Century Gothic"/>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2022-12-17T05:59:09Z</dcterms:created>
  <dc:creator>Brittany Odom</dc:creator>
</cp:coreProperties>
</file>